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handoutMasterIdLst>
    <p:handoutMasterId r:id="rId29"/>
  </p:handoutMasterIdLst>
  <p:sldIdLst>
    <p:sldId id="256" r:id="rId2"/>
    <p:sldId id="281" r:id="rId3"/>
    <p:sldId id="262" r:id="rId4"/>
    <p:sldId id="292" r:id="rId5"/>
    <p:sldId id="263" r:id="rId6"/>
    <p:sldId id="291" r:id="rId7"/>
    <p:sldId id="282" r:id="rId8"/>
    <p:sldId id="284" r:id="rId9"/>
    <p:sldId id="286" r:id="rId10"/>
    <p:sldId id="277" r:id="rId11"/>
    <p:sldId id="293" r:id="rId12"/>
    <p:sldId id="280" r:id="rId13"/>
    <p:sldId id="295" r:id="rId14"/>
    <p:sldId id="296" r:id="rId15"/>
    <p:sldId id="275" r:id="rId16"/>
    <p:sldId id="297" r:id="rId17"/>
    <p:sldId id="298" r:id="rId18"/>
    <p:sldId id="299" r:id="rId19"/>
    <p:sldId id="300" r:id="rId20"/>
    <p:sldId id="301" r:id="rId21"/>
    <p:sldId id="302" r:id="rId22"/>
    <p:sldId id="303" r:id="rId23"/>
    <p:sldId id="271" r:id="rId24"/>
    <p:sldId id="304" r:id="rId25"/>
    <p:sldId id="285" r:id="rId26"/>
    <p:sldId id="259" r:id="rId27"/>
  </p:sldIdLst>
  <p:sldSz cx="9144000" cy="5143500" type="screen16x9"/>
  <p:notesSz cx="6858000" cy="9144000"/>
  <p:custDataLst>
    <p:tags r:id="rId30"/>
  </p:custDataLst>
  <p:defaultTextStyle>
    <a:defPPr>
      <a:defRPr lang="en-US"/>
    </a:defPPr>
    <a:lvl1pPr marL="0" algn="l" defTabSz="389626" rtl="0" eaLnBrk="1" latinLnBrk="0" hangingPunct="1">
      <a:defRPr sz="1500" kern="1200">
        <a:solidFill>
          <a:schemeClr val="tx1"/>
        </a:solidFill>
        <a:latin typeface="+mn-lt"/>
        <a:ea typeface="+mn-ea"/>
        <a:cs typeface="+mn-cs"/>
      </a:defRPr>
    </a:lvl1pPr>
    <a:lvl2pPr marL="389626" algn="l" defTabSz="389626" rtl="0" eaLnBrk="1" latinLnBrk="0" hangingPunct="1">
      <a:defRPr sz="1500" kern="1200">
        <a:solidFill>
          <a:schemeClr val="tx1"/>
        </a:solidFill>
        <a:latin typeface="+mn-lt"/>
        <a:ea typeface="+mn-ea"/>
        <a:cs typeface="+mn-cs"/>
      </a:defRPr>
    </a:lvl2pPr>
    <a:lvl3pPr marL="779252" algn="l" defTabSz="389626" rtl="0" eaLnBrk="1" latinLnBrk="0" hangingPunct="1">
      <a:defRPr sz="1500" kern="1200">
        <a:solidFill>
          <a:schemeClr val="tx1"/>
        </a:solidFill>
        <a:latin typeface="+mn-lt"/>
        <a:ea typeface="+mn-ea"/>
        <a:cs typeface="+mn-cs"/>
      </a:defRPr>
    </a:lvl3pPr>
    <a:lvl4pPr marL="1168878" algn="l" defTabSz="389626" rtl="0" eaLnBrk="1" latinLnBrk="0" hangingPunct="1">
      <a:defRPr sz="1500" kern="1200">
        <a:solidFill>
          <a:schemeClr val="tx1"/>
        </a:solidFill>
        <a:latin typeface="+mn-lt"/>
        <a:ea typeface="+mn-ea"/>
        <a:cs typeface="+mn-cs"/>
      </a:defRPr>
    </a:lvl4pPr>
    <a:lvl5pPr marL="1558503" algn="l" defTabSz="389626" rtl="0" eaLnBrk="1" latinLnBrk="0" hangingPunct="1">
      <a:defRPr sz="1500" kern="1200">
        <a:solidFill>
          <a:schemeClr val="tx1"/>
        </a:solidFill>
        <a:latin typeface="+mn-lt"/>
        <a:ea typeface="+mn-ea"/>
        <a:cs typeface="+mn-cs"/>
      </a:defRPr>
    </a:lvl5pPr>
    <a:lvl6pPr marL="1948129" algn="l" defTabSz="389626" rtl="0" eaLnBrk="1" latinLnBrk="0" hangingPunct="1">
      <a:defRPr sz="1500" kern="1200">
        <a:solidFill>
          <a:schemeClr val="tx1"/>
        </a:solidFill>
        <a:latin typeface="+mn-lt"/>
        <a:ea typeface="+mn-ea"/>
        <a:cs typeface="+mn-cs"/>
      </a:defRPr>
    </a:lvl6pPr>
    <a:lvl7pPr marL="2337755" algn="l" defTabSz="389626" rtl="0" eaLnBrk="1" latinLnBrk="0" hangingPunct="1">
      <a:defRPr sz="1500" kern="1200">
        <a:solidFill>
          <a:schemeClr val="tx1"/>
        </a:solidFill>
        <a:latin typeface="+mn-lt"/>
        <a:ea typeface="+mn-ea"/>
        <a:cs typeface="+mn-cs"/>
      </a:defRPr>
    </a:lvl7pPr>
    <a:lvl8pPr marL="2727381" algn="l" defTabSz="389626" rtl="0" eaLnBrk="1" latinLnBrk="0" hangingPunct="1">
      <a:defRPr sz="1500" kern="1200">
        <a:solidFill>
          <a:schemeClr val="tx1"/>
        </a:solidFill>
        <a:latin typeface="+mn-lt"/>
        <a:ea typeface="+mn-ea"/>
        <a:cs typeface="+mn-cs"/>
      </a:defRPr>
    </a:lvl8pPr>
    <a:lvl9pPr marL="3117007" algn="l" defTabSz="389626"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48" autoAdjust="0"/>
    <p:restoredTop sz="86791" autoAdjust="0"/>
  </p:normalViewPr>
  <p:slideViewPr>
    <p:cSldViewPr snapToGrid="0" snapToObjects="1" showGuides="1">
      <p:cViewPr varScale="1">
        <p:scale>
          <a:sx n="102" d="100"/>
          <a:sy n="102" d="100"/>
        </p:scale>
        <p:origin x="81" y="51"/>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58" d="100"/>
          <a:sy n="58" d="100"/>
        </p:scale>
        <p:origin x="-16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210FAD1-9BE5-6546-B7EC-CD03216A8870}" type="datetime1">
              <a:rPr lang="en-US" smtClean="0"/>
              <a:pPr/>
              <a:t>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A99C42-1AB0-4391-A131-222C2CEFD59B}" type="slidenum">
              <a:rPr lang="en-US" smtClean="0"/>
              <a:pPr/>
              <a:t>‹#›</a:t>
            </a:fld>
            <a:endParaRPr lang="en-US"/>
          </a:p>
        </p:txBody>
      </p:sp>
    </p:spTree>
    <p:extLst>
      <p:ext uri="{BB962C8B-B14F-4D97-AF65-F5344CB8AC3E}">
        <p14:creationId xmlns:p14="http://schemas.microsoft.com/office/powerpoint/2010/main" val="1687274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3BF30E-D2D4-FD4D-AD32-4F4D3B264BE3}" type="datetime1">
              <a:rPr lang="en-US" smtClean="0"/>
              <a:pPr/>
              <a:t>2/7/2018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ED03FA-772D-488C-AE3B-B6A9F5763D6A}" type="slidenum">
              <a:rPr lang="en-US" smtClean="0"/>
              <a:pPr/>
              <a:t>‹#›</a:t>
            </a:fld>
            <a:endParaRPr lang="en-US"/>
          </a:p>
        </p:txBody>
      </p:sp>
    </p:spTree>
    <p:extLst>
      <p:ext uri="{BB962C8B-B14F-4D97-AF65-F5344CB8AC3E}">
        <p14:creationId xmlns:p14="http://schemas.microsoft.com/office/powerpoint/2010/main" val="701868055"/>
      </p:ext>
    </p:extLst>
  </p:cSld>
  <p:clrMap bg1="lt1" tx1="dk1" bg2="lt2" tx2="dk2" accent1="accent1" accent2="accent2" accent3="accent3" accent4="accent4" accent5="accent5" accent6="accent6" hlink="hlink" folHlink="folHlink"/>
  <p:hf hdr="0" ftr="0" dt="0"/>
  <p:notesStyle>
    <a:lvl1pPr marL="0" algn="l" defTabSz="779252" rtl="0" eaLnBrk="1" latinLnBrk="0" hangingPunct="1">
      <a:defRPr sz="1000" kern="1200">
        <a:solidFill>
          <a:schemeClr val="tx1"/>
        </a:solidFill>
        <a:latin typeface="+mn-lt"/>
        <a:ea typeface="+mn-ea"/>
        <a:cs typeface="+mn-cs"/>
      </a:defRPr>
    </a:lvl1pPr>
    <a:lvl2pPr marL="389626" algn="l" defTabSz="779252" rtl="0" eaLnBrk="1" latinLnBrk="0" hangingPunct="1">
      <a:defRPr sz="1000" kern="1200">
        <a:solidFill>
          <a:schemeClr val="tx1"/>
        </a:solidFill>
        <a:latin typeface="+mn-lt"/>
        <a:ea typeface="+mn-ea"/>
        <a:cs typeface="+mn-cs"/>
      </a:defRPr>
    </a:lvl2pPr>
    <a:lvl3pPr marL="779252" algn="l" defTabSz="779252" rtl="0" eaLnBrk="1" latinLnBrk="0" hangingPunct="1">
      <a:defRPr sz="1000" kern="1200">
        <a:solidFill>
          <a:schemeClr val="tx1"/>
        </a:solidFill>
        <a:latin typeface="+mn-lt"/>
        <a:ea typeface="+mn-ea"/>
        <a:cs typeface="+mn-cs"/>
      </a:defRPr>
    </a:lvl3pPr>
    <a:lvl4pPr marL="1168878" algn="l" defTabSz="779252" rtl="0" eaLnBrk="1" latinLnBrk="0" hangingPunct="1">
      <a:defRPr sz="1000" kern="1200">
        <a:solidFill>
          <a:schemeClr val="tx1"/>
        </a:solidFill>
        <a:latin typeface="+mn-lt"/>
        <a:ea typeface="+mn-ea"/>
        <a:cs typeface="+mn-cs"/>
      </a:defRPr>
    </a:lvl4pPr>
    <a:lvl5pPr marL="1558503" algn="l" defTabSz="779252" rtl="0" eaLnBrk="1" latinLnBrk="0" hangingPunct="1">
      <a:defRPr sz="1000" kern="1200">
        <a:solidFill>
          <a:schemeClr val="tx1"/>
        </a:solidFill>
        <a:latin typeface="+mn-lt"/>
        <a:ea typeface="+mn-ea"/>
        <a:cs typeface="+mn-cs"/>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F83D922B-13EF-465B-883D-7AA5C0A662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0B4703-B72E-4C03-AF11-E7E428A0E91F}" type="slidenum">
              <a:rPr lang="en-GB" altLang="en-US">
                <a:latin typeface="Times New Roman" panose="02020603050405020304" pitchFamily="18" charset="0"/>
              </a:rPr>
              <a:pPr/>
              <a:t>2</a:t>
            </a:fld>
            <a:endParaRPr lang="en-GB" altLang="en-US">
              <a:latin typeface="Times New Roman" panose="02020603050405020304" pitchFamily="18" charset="0"/>
            </a:endParaRPr>
          </a:p>
        </p:txBody>
      </p:sp>
      <p:sp>
        <p:nvSpPr>
          <p:cNvPr id="60419" name="Rectangle 2">
            <a:extLst>
              <a:ext uri="{FF2B5EF4-FFF2-40B4-BE49-F238E27FC236}">
                <a16:creationId xmlns:a16="http://schemas.microsoft.com/office/drawing/2014/main" id="{6E6291F9-4E0B-4895-B1A5-573DFBDC5EFA}"/>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3FC88B71-7503-48FE-90FB-5464DB8BC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In this short session, I really want you to evaluate your own performances as an AFC Assessor from last year, what did you do well and what do you need to improve in your performance. Consistency in development is critical no matter which country from AFC you are from. We are all AFC Assessors we need to assess the referees on their performance and not because who they are. </a:t>
            </a:r>
          </a:p>
        </p:txBody>
      </p:sp>
    </p:spTree>
    <p:extLst>
      <p:ext uri="{BB962C8B-B14F-4D97-AF65-F5344CB8AC3E}">
        <p14:creationId xmlns:p14="http://schemas.microsoft.com/office/powerpoint/2010/main" val="3992411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ED03FA-772D-488C-AE3B-B6A9F5763D6A}" type="slidenum">
              <a:rPr lang="en-US" smtClean="0"/>
              <a:pPr/>
              <a:t>12</a:t>
            </a:fld>
            <a:endParaRPr lang="en-US"/>
          </a:p>
        </p:txBody>
      </p:sp>
    </p:spTree>
    <p:extLst>
      <p:ext uri="{BB962C8B-B14F-4D97-AF65-F5344CB8AC3E}">
        <p14:creationId xmlns:p14="http://schemas.microsoft.com/office/powerpoint/2010/main" val="2187913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assessment form to help guide you in your feedback. But ensure the advice has some meaning and relevance to </a:t>
            </a:r>
            <a:r>
              <a:rPr lang="en-GB"/>
              <a:t>the referees</a:t>
            </a:r>
          </a:p>
        </p:txBody>
      </p:sp>
      <p:sp>
        <p:nvSpPr>
          <p:cNvPr id="4" name="Slide Number Placeholder 3"/>
          <p:cNvSpPr>
            <a:spLocks noGrp="1"/>
          </p:cNvSpPr>
          <p:nvPr>
            <p:ph type="sldNum" sz="quarter" idx="10"/>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CFED03FA-772D-488C-AE3B-B6A9F5763D6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9872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assessment form to help guide you in your feedback. But ensure the advice has some meaning and relevance to </a:t>
            </a:r>
            <a:r>
              <a:rPr lang="en-GB"/>
              <a:t>the referees</a:t>
            </a:r>
          </a:p>
        </p:txBody>
      </p:sp>
      <p:sp>
        <p:nvSpPr>
          <p:cNvPr id="4" name="Slide Number Placeholder 3"/>
          <p:cNvSpPr>
            <a:spLocks noGrp="1"/>
          </p:cNvSpPr>
          <p:nvPr>
            <p:ph type="sldNum" sz="quarter" idx="10"/>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CFED03FA-772D-488C-AE3B-B6A9F5763D6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7951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with every match, it is important that we sort the important from the unimportant and the urgent (need to do immediately) to the non urgent, minor faults that does not need to be discussed.</a:t>
            </a:r>
          </a:p>
        </p:txBody>
      </p:sp>
      <p:sp>
        <p:nvSpPr>
          <p:cNvPr id="4" name="Slide Number Placeholder 3"/>
          <p:cNvSpPr>
            <a:spLocks noGrp="1"/>
          </p:cNvSpPr>
          <p:nvPr>
            <p:ph type="sldNum" sz="quarter" idx="10"/>
          </p:nvPr>
        </p:nvSpPr>
        <p:spPr/>
        <p:txBody>
          <a:bodyPr/>
          <a:lstStyle/>
          <a:p>
            <a:fld id="{CFED03FA-772D-488C-AE3B-B6A9F5763D6A}" type="slidenum">
              <a:rPr lang="en-US" smtClean="0"/>
              <a:pPr/>
              <a:t>15</a:t>
            </a:fld>
            <a:endParaRPr lang="en-US"/>
          </a:p>
        </p:txBody>
      </p:sp>
    </p:spTree>
    <p:extLst>
      <p:ext uri="{BB962C8B-B14F-4D97-AF65-F5344CB8AC3E}">
        <p14:creationId xmlns:p14="http://schemas.microsoft.com/office/powerpoint/2010/main" val="4214109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time you attend a match as an assessor, you have a great opportunity to add value to the future performances of the referees. I would ask you just one moment of pause, ask yourself this question: Have I completed the assessment accurately and offered quality feedback? Before you click the mouse button to confirm your assessor's report</a:t>
            </a:r>
          </a:p>
        </p:txBody>
      </p:sp>
      <p:sp>
        <p:nvSpPr>
          <p:cNvPr id="4" name="Slide Number Placeholder 3"/>
          <p:cNvSpPr>
            <a:spLocks noGrp="1"/>
          </p:cNvSpPr>
          <p:nvPr>
            <p:ph type="sldNum" sz="quarter" idx="10"/>
          </p:nvPr>
        </p:nvSpPr>
        <p:spPr/>
        <p:txBody>
          <a:bodyPr/>
          <a:lstStyle/>
          <a:p>
            <a:fld id="{CFED03FA-772D-488C-AE3B-B6A9F5763D6A}" type="slidenum">
              <a:rPr lang="en-US" smtClean="0"/>
              <a:pPr/>
              <a:t>3</a:t>
            </a:fld>
            <a:endParaRPr lang="en-US"/>
          </a:p>
        </p:txBody>
      </p:sp>
    </p:spTree>
    <p:extLst>
      <p:ext uri="{BB962C8B-B14F-4D97-AF65-F5344CB8AC3E}">
        <p14:creationId xmlns:p14="http://schemas.microsoft.com/office/powerpoint/2010/main" val="389576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79252" rtl="0" eaLnBrk="1" fontAlgn="auto" latinLnBrk="0" hangingPunct="1">
              <a:lnSpc>
                <a:spcPct val="100000"/>
              </a:lnSpc>
              <a:spcBef>
                <a:spcPts val="0"/>
              </a:spcBef>
              <a:spcAft>
                <a:spcPts val="0"/>
              </a:spcAft>
              <a:buClrTx/>
              <a:buSzTx/>
              <a:buFontTx/>
              <a:buNone/>
              <a:tabLst/>
              <a:defRPr/>
            </a:pPr>
            <a:r>
              <a:rPr lang="en-GB" dirty="0"/>
              <a:t>One of the most difficult responsibilities assessors find is how to give advice that will help the referees to improve their future performances. Too often we fall into the trap of telling the referees what we would do in the same situation rather coaching the referee to come up with their own solution. Sometimes the feedback can be trivial and demotivate the referees</a:t>
            </a:r>
          </a:p>
          <a:p>
            <a:endParaRPr lang="en-GB" dirty="0"/>
          </a:p>
        </p:txBody>
      </p:sp>
      <p:sp>
        <p:nvSpPr>
          <p:cNvPr id="4" name="Slide Number Placeholder 3"/>
          <p:cNvSpPr>
            <a:spLocks noGrp="1"/>
          </p:cNvSpPr>
          <p:nvPr>
            <p:ph type="sldNum" sz="quarter" idx="10"/>
          </p:nvPr>
        </p:nvSpPr>
        <p:spPr/>
        <p:txBody>
          <a:bodyPr/>
          <a:lstStyle/>
          <a:p>
            <a:fld id="{CFED03FA-772D-488C-AE3B-B6A9F5763D6A}" type="slidenum">
              <a:rPr lang="en-US" smtClean="0"/>
              <a:pPr/>
              <a:t>4</a:t>
            </a:fld>
            <a:endParaRPr lang="en-US"/>
          </a:p>
        </p:txBody>
      </p:sp>
    </p:spTree>
    <p:extLst>
      <p:ext uri="{BB962C8B-B14F-4D97-AF65-F5344CB8AC3E}">
        <p14:creationId xmlns:p14="http://schemas.microsoft.com/office/powerpoint/2010/main" val="11626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most difficult responsibilities assessors find is how to give advice that will help the referees to improve their future performances. Too often we fall into the trap of telling the referees what we would do in the same situation rather coaching the referee to come up with their own solution. Sometimes the feedback can be trivial and demotivate the referees</a:t>
            </a:r>
          </a:p>
        </p:txBody>
      </p:sp>
      <p:sp>
        <p:nvSpPr>
          <p:cNvPr id="4" name="Slide Number Placeholder 3"/>
          <p:cNvSpPr>
            <a:spLocks noGrp="1"/>
          </p:cNvSpPr>
          <p:nvPr>
            <p:ph type="sldNum" sz="quarter" idx="10"/>
          </p:nvPr>
        </p:nvSpPr>
        <p:spPr/>
        <p:txBody>
          <a:bodyPr/>
          <a:lstStyle/>
          <a:p>
            <a:fld id="{CFED03FA-772D-488C-AE3B-B6A9F5763D6A}" type="slidenum">
              <a:rPr lang="en-US" smtClean="0"/>
              <a:pPr/>
              <a:t>5</a:t>
            </a:fld>
            <a:endParaRPr lang="en-US"/>
          </a:p>
        </p:txBody>
      </p:sp>
    </p:spTree>
    <p:extLst>
      <p:ext uri="{BB962C8B-B14F-4D97-AF65-F5344CB8AC3E}">
        <p14:creationId xmlns:p14="http://schemas.microsoft.com/office/powerpoint/2010/main" val="1869836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most difficult responsibilities assessors find is how to give advice that will help the referees to improve their future performances. Too often we fall into the trap of telling the referees what we would do in the same situation rather coaching the referee to come up with their own solution. Sometimes the feedback can be trivial and demotivate the referees</a:t>
            </a:r>
          </a:p>
        </p:txBody>
      </p:sp>
      <p:sp>
        <p:nvSpPr>
          <p:cNvPr id="4" name="Slide Number Placeholder 3"/>
          <p:cNvSpPr>
            <a:spLocks noGrp="1"/>
          </p:cNvSpPr>
          <p:nvPr>
            <p:ph type="sldNum" sz="quarter" idx="10"/>
          </p:nvPr>
        </p:nvSpPr>
        <p:spPr/>
        <p:txBody>
          <a:bodyPr/>
          <a:lstStyle/>
          <a:p>
            <a:fld id="{CFED03FA-772D-488C-AE3B-B6A9F5763D6A}" type="slidenum">
              <a:rPr lang="en-US" smtClean="0"/>
              <a:pPr/>
              <a:t>6</a:t>
            </a:fld>
            <a:endParaRPr lang="en-US"/>
          </a:p>
        </p:txBody>
      </p:sp>
    </p:spTree>
    <p:extLst>
      <p:ext uri="{BB962C8B-B14F-4D97-AF65-F5344CB8AC3E}">
        <p14:creationId xmlns:p14="http://schemas.microsoft.com/office/powerpoint/2010/main" val="2616107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want to develop our top referees, we need to consider the root causes to their performance improvement both positive and development areas and not just focus on the mistakes. Wind the performance back, what happened and was this the cause?</a:t>
            </a:r>
          </a:p>
        </p:txBody>
      </p:sp>
      <p:sp>
        <p:nvSpPr>
          <p:cNvPr id="4" name="Slide Number Placeholder 3"/>
          <p:cNvSpPr>
            <a:spLocks noGrp="1"/>
          </p:cNvSpPr>
          <p:nvPr>
            <p:ph type="sldNum" sz="quarter" idx="10"/>
          </p:nvPr>
        </p:nvSpPr>
        <p:spPr/>
        <p:txBody>
          <a:bodyPr/>
          <a:lstStyle/>
          <a:p>
            <a:fld id="{CFED03FA-772D-488C-AE3B-B6A9F5763D6A}" type="slidenum">
              <a:rPr lang="en-US" smtClean="0"/>
              <a:pPr/>
              <a:t>7</a:t>
            </a:fld>
            <a:endParaRPr lang="en-US"/>
          </a:p>
        </p:txBody>
      </p:sp>
    </p:spTree>
    <p:extLst>
      <p:ext uri="{BB962C8B-B14F-4D97-AF65-F5344CB8AC3E}">
        <p14:creationId xmlns:p14="http://schemas.microsoft.com/office/powerpoint/2010/main" val="129702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very interesting slide and one which I want you to take with you every time you assess the performances of all the referees. Having strong roots gives us great stability and with greater stability, much improved and consistent future performances. Make our referees strong with quality advice, using your experience to guide and support.</a:t>
            </a:r>
          </a:p>
          <a:p>
            <a:endParaRPr lang="en-GB" dirty="0"/>
          </a:p>
          <a:p>
            <a:r>
              <a:rPr lang="en-GB" dirty="0"/>
              <a:t>Picture Courtesy of Alistair Smith Learning</a:t>
            </a:r>
          </a:p>
        </p:txBody>
      </p:sp>
      <p:sp>
        <p:nvSpPr>
          <p:cNvPr id="4" name="Slide Number Placeholder 3"/>
          <p:cNvSpPr>
            <a:spLocks noGrp="1"/>
          </p:cNvSpPr>
          <p:nvPr>
            <p:ph type="sldNum" sz="quarter" idx="10"/>
          </p:nvPr>
        </p:nvSpPr>
        <p:spPr/>
        <p:txBody>
          <a:bodyPr/>
          <a:lstStyle/>
          <a:p>
            <a:fld id="{CFED03FA-772D-488C-AE3B-B6A9F5763D6A}" type="slidenum">
              <a:rPr lang="en-US" smtClean="0"/>
              <a:pPr/>
              <a:t>8</a:t>
            </a:fld>
            <a:endParaRPr lang="en-US"/>
          </a:p>
        </p:txBody>
      </p:sp>
    </p:spTree>
    <p:extLst>
      <p:ext uri="{BB962C8B-B14F-4D97-AF65-F5344CB8AC3E}">
        <p14:creationId xmlns:p14="http://schemas.microsoft.com/office/powerpoint/2010/main" val="817697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assessment scheme, it doesn’t matter which country should always add value from the assessor, gains value for the referees and more importantly, gives value to AFC for ensuring the right people are promoted, have the right people refereeing the top matches and for our top referees to be recognised on the international stage.</a:t>
            </a:r>
          </a:p>
        </p:txBody>
      </p:sp>
      <p:sp>
        <p:nvSpPr>
          <p:cNvPr id="4" name="Slide Number Placeholder 3"/>
          <p:cNvSpPr>
            <a:spLocks noGrp="1"/>
          </p:cNvSpPr>
          <p:nvPr>
            <p:ph type="sldNum" sz="quarter" idx="10"/>
          </p:nvPr>
        </p:nvSpPr>
        <p:spPr/>
        <p:txBody>
          <a:bodyPr/>
          <a:lstStyle/>
          <a:p>
            <a:fld id="{CFED03FA-772D-488C-AE3B-B6A9F5763D6A}" type="slidenum">
              <a:rPr lang="en-US" smtClean="0"/>
              <a:pPr/>
              <a:t>9</a:t>
            </a:fld>
            <a:endParaRPr lang="en-US"/>
          </a:p>
        </p:txBody>
      </p:sp>
    </p:spTree>
    <p:extLst>
      <p:ext uri="{BB962C8B-B14F-4D97-AF65-F5344CB8AC3E}">
        <p14:creationId xmlns:p14="http://schemas.microsoft.com/office/powerpoint/2010/main" val="2024460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follow the same Laws of the Game yet there is different interpretations on the application of the Laws. This is why these seminars are so important to calibrate our understanding, close the gap and agree decisions collectively.</a:t>
            </a:r>
          </a:p>
        </p:txBody>
      </p:sp>
      <p:sp>
        <p:nvSpPr>
          <p:cNvPr id="4" name="Slide Number Placeholder 3"/>
          <p:cNvSpPr>
            <a:spLocks noGrp="1"/>
          </p:cNvSpPr>
          <p:nvPr>
            <p:ph type="sldNum" sz="quarter" idx="10"/>
          </p:nvPr>
        </p:nvSpPr>
        <p:spPr/>
        <p:txBody>
          <a:bodyPr/>
          <a:lstStyle/>
          <a:p>
            <a:fld id="{CFED03FA-772D-488C-AE3B-B6A9F5763D6A}" type="slidenum">
              <a:rPr lang="en-US" smtClean="0"/>
              <a:pPr/>
              <a:t>10</a:t>
            </a:fld>
            <a:endParaRPr lang="en-US"/>
          </a:p>
        </p:txBody>
      </p:sp>
    </p:spTree>
    <p:extLst>
      <p:ext uri="{BB962C8B-B14F-4D97-AF65-F5344CB8AC3E}">
        <p14:creationId xmlns:p14="http://schemas.microsoft.com/office/powerpoint/2010/main" val="1041183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05" y="-63505"/>
            <a:ext cx="9388356" cy="5283883"/>
          </a:xfrm>
          <a:prstGeom prst="rect">
            <a:avLst/>
          </a:prstGeom>
        </p:spPr>
      </p:pic>
      <p:sp>
        <p:nvSpPr>
          <p:cNvPr id="3" name="Title 3"/>
          <p:cNvSpPr>
            <a:spLocks noGrp="1"/>
          </p:cNvSpPr>
          <p:nvPr>
            <p:ph type="title"/>
          </p:nvPr>
        </p:nvSpPr>
        <p:spPr>
          <a:xfrm>
            <a:off x="215900" y="2403475"/>
            <a:ext cx="3835400" cy="857250"/>
          </a:xfrm>
          <a:prstGeom prst="rect">
            <a:avLst/>
          </a:prstGeom>
        </p:spPr>
        <p:txBody>
          <a:bodyPr vert="horz"/>
          <a:lstStyle>
            <a:lvl1pPr algn="l">
              <a:defRPr sz="2800"/>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05" y="-63505"/>
            <a:ext cx="9388356" cy="5283883"/>
          </a:xfrm>
          <a:prstGeom prst="rect">
            <a:avLst/>
          </a:prstGeom>
        </p:spPr>
      </p:pic>
      <p:sp>
        <p:nvSpPr>
          <p:cNvPr id="6" name="Title 3"/>
          <p:cNvSpPr>
            <a:spLocks noGrp="1"/>
          </p:cNvSpPr>
          <p:nvPr>
            <p:ph type="title"/>
          </p:nvPr>
        </p:nvSpPr>
        <p:spPr>
          <a:xfrm>
            <a:off x="215900" y="2403475"/>
            <a:ext cx="3835400" cy="857250"/>
          </a:xfrm>
          <a:prstGeom prst="rect">
            <a:avLst/>
          </a:prstGeom>
        </p:spPr>
        <p:txBody>
          <a:bodyPr vert="horz"/>
          <a:lstStyle>
            <a:lvl1pPr algn="l">
              <a:defRPr sz="2800"/>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4"/>
          <p:cNvSpPr>
            <a:spLocks noGrp="1"/>
          </p:cNvSpPr>
          <p:nvPr>
            <p:ph type="title"/>
          </p:nvPr>
        </p:nvSpPr>
        <p:spPr>
          <a:xfrm>
            <a:off x="192866" y="-60325"/>
            <a:ext cx="7020734"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6"/>
          <p:cNvSpPr>
            <a:spLocks noGrp="1"/>
          </p:cNvSpPr>
          <p:nvPr>
            <p:ph idx="1"/>
          </p:nvPr>
        </p:nvSpPr>
        <p:spPr>
          <a:xfrm>
            <a:off x="192866" y="1200150"/>
            <a:ext cx="8824134"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p:cNvSpPr>
            <a:spLocks noGrp="1"/>
          </p:cNvSpPr>
          <p:nvPr>
            <p:ph type="sldNum" sz="quarter" idx="4"/>
          </p:nvPr>
        </p:nvSpPr>
        <p:spPr>
          <a:xfrm>
            <a:off x="6959600" y="473551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0156CE6-41BC-1048-8479-58FDE0C5215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DCC8AC2D-78E3-AB48-B6D1-C65C8A676967}" type="datetimeFigureOut">
              <a:rPr lang="en-US" smtClean="0"/>
              <a:pPr/>
              <a:t>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F20780-A907-0345-B398-BAA98349BEBE}" type="slidenum">
              <a:rPr lang="en-US" smtClean="0"/>
              <a:pPr/>
              <a:t>‹#›</a:t>
            </a:fld>
            <a:endParaRPr lang="en-US"/>
          </a:p>
        </p:txBody>
      </p:sp>
    </p:spTree>
    <p:extLst>
      <p:ext uri="{BB962C8B-B14F-4D97-AF65-F5344CB8AC3E}">
        <p14:creationId xmlns:p14="http://schemas.microsoft.com/office/powerpoint/2010/main" val="2745881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8AC2D-78E3-AB48-B6D1-C65C8A676967}" type="datetimeFigureOut">
              <a:rPr lang="en-US" smtClean="0"/>
              <a:pPr/>
              <a:t>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F20780-A907-0345-B398-BAA98349BEBE}" type="slidenum">
              <a:rPr lang="en-US" smtClean="0"/>
              <a:pPr/>
              <a:t>‹#›</a:t>
            </a:fld>
            <a:endParaRPr lang="en-US"/>
          </a:p>
        </p:txBody>
      </p:sp>
    </p:spTree>
    <p:extLst>
      <p:ext uri="{BB962C8B-B14F-4D97-AF65-F5344CB8AC3E}">
        <p14:creationId xmlns:p14="http://schemas.microsoft.com/office/powerpoint/2010/main" val="2966065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cxnSp>
        <p:nvCxnSpPr>
          <p:cNvPr id="2" name="Straight Connector 1"/>
          <p:cNvCxnSpPr/>
          <p:nvPr userDrawn="1"/>
        </p:nvCxnSpPr>
        <p:spPr>
          <a:xfrm rot="5400000">
            <a:off x="1569643" y="513558"/>
            <a:ext cx="516731" cy="1587"/>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4"/>
          <p:cNvSpPr txBox="1">
            <a:spLocks/>
          </p:cNvSpPr>
          <p:nvPr userDrawn="1"/>
        </p:nvSpPr>
        <p:spPr bwMode="auto">
          <a:xfrm>
            <a:off x="3124200" y="4868468"/>
            <a:ext cx="2895600" cy="18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defRPr/>
            </a:pPr>
            <a:r>
              <a:rPr lang="en-US" sz="750" dirty="0">
                <a:solidFill>
                  <a:srgbClr val="898989"/>
                </a:solidFill>
                <a:cs typeface="Arial" charset="0"/>
              </a:rPr>
              <a:t>© Referee Department 2016</a:t>
            </a:r>
          </a:p>
        </p:txBody>
      </p:sp>
    </p:spTree>
    <p:extLst>
      <p:ext uri="{BB962C8B-B14F-4D97-AF65-F5344CB8AC3E}">
        <p14:creationId xmlns:p14="http://schemas.microsoft.com/office/powerpoint/2010/main" val="426143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674168D2-C710-4873-A2C8-B9DA5FBEA71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1EDDE91B-086B-4D5A-8BD1-64C23559696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5437E70-F309-4BA6-886F-3231B48A2255}"/>
              </a:ext>
            </a:extLst>
          </p:cNvPr>
          <p:cNvSpPr>
            <a:spLocks noGrp="1" noChangeArrowheads="1"/>
          </p:cNvSpPr>
          <p:nvPr>
            <p:ph type="sldNum" sz="quarter" idx="12"/>
          </p:nvPr>
        </p:nvSpPr>
        <p:spPr>
          <a:ln/>
        </p:spPr>
        <p:txBody>
          <a:bodyPr/>
          <a:lstStyle>
            <a:lvl1pPr>
              <a:defRPr/>
            </a:lvl1pPr>
          </a:lstStyle>
          <a:p>
            <a:fld id="{919C8049-898B-4DAF-ABA0-38E94F381214}" type="slidenum">
              <a:rPr lang="en-US" altLang="en-US"/>
              <a:pPr/>
              <a:t>‹#›</a:t>
            </a:fld>
            <a:endParaRPr lang="en-US" altLang="en-US"/>
          </a:p>
        </p:txBody>
      </p:sp>
    </p:spTree>
    <p:extLst>
      <p:ext uri="{BB962C8B-B14F-4D97-AF65-F5344CB8AC3E}">
        <p14:creationId xmlns:p14="http://schemas.microsoft.com/office/powerpoint/2010/main" val="1447778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987" y="-63505"/>
            <a:ext cx="9376009" cy="5290793"/>
          </a:xfrm>
          <a:prstGeom prst="rect">
            <a:avLst/>
          </a:prstGeom>
        </p:spPr>
      </p:pic>
      <p:sp>
        <p:nvSpPr>
          <p:cNvPr id="9" name="Title Placeholder 4"/>
          <p:cNvSpPr>
            <a:spLocks noGrp="1"/>
          </p:cNvSpPr>
          <p:nvPr>
            <p:ph type="title"/>
          </p:nvPr>
        </p:nvSpPr>
        <p:spPr>
          <a:xfrm>
            <a:off x="192866" y="-60325"/>
            <a:ext cx="7020734" cy="857250"/>
          </a:xfrm>
          <a:prstGeom prst="rect">
            <a:avLst/>
          </a:prstGeom>
        </p:spPr>
        <p:txBody>
          <a:bodyPr vert="horz" lIns="91440" tIns="45720" rIns="91440" bIns="45720" rtlCol="0" anchor="ctr">
            <a:normAutofit/>
          </a:bodyPr>
          <a:lstStyle/>
          <a:p>
            <a:r>
              <a:rPr lang="en-US" dirty="0"/>
              <a:t>Click to edit Master title style</a:t>
            </a:r>
          </a:p>
        </p:txBody>
      </p:sp>
      <p:sp>
        <p:nvSpPr>
          <p:cNvPr id="10" name="Text Placeholder 6"/>
          <p:cNvSpPr>
            <a:spLocks noGrp="1"/>
          </p:cNvSpPr>
          <p:nvPr>
            <p:ph type="body" idx="1"/>
          </p:nvPr>
        </p:nvSpPr>
        <p:spPr>
          <a:xfrm>
            <a:off x="192866" y="1200150"/>
            <a:ext cx="8824134"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4"/>
          </p:nvPr>
        </p:nvSpPr>
        <p:spPr>
          <a:xfrm>
            <a:off x="6959600" y="473551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0156CE6-41BC-1048-8479-58FDE0C521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6" r:id="rId2"/>
    <p:sldLayoutId id="2147483655" r:id="rId3"/>
    <p:sldLayoutId id="2147483658" r:id="rId4"/>
    <p:sldLayoutId id="2147483659" r:id="rId5"/>
    <p:sldLayoutId id="2147483660" r:id="rId6"/>
    <p:sldLayoutId id="2147483661" r:id="rId7"/>
  </p:sldLayoutIdLst>
  <p:hf hdr="0"/>
  <p:txStyles>
    <p:titleStyle>
      <a:lvl1pPr algn="l" defTabSz="389626" rtl="0" eaLnBrk="1" latinLnBrk="0" hangingPunct="1">
        <a:spcBef>
          <a:spcPct val="0"/>
        </a:spcBef>
        <a:buNone/>
        <a:defRPr sz="2200" kern="1200">
          <a:solidFill>
            <a:schemeClr val="bg1"/>
          </a:solidFill>
          <a:latin typeface="+mj-lt"/>
          <a:ea typeface="+mj-ea"/>
          <a:cs typeface="+mj-cs"/>
        </a:defRPr>
      </a:lvl1pPr>
    </p:titleStyle>
    <p:bodyStyle>
      <a:lvl1pPr marL="292219" indent="-292219" algn="l" defTabSz="389626" rtl="0" eaLnBrk="1" latinLnBrk="0" hangingPunct="1">
        <a:spcBef>
          <a:spcPct val="20000"/>
        </a:spcBef>
        <a:buFont typeface="Arial"/>
        <a:buChar char="•"/>
        <a:defRPr sz="2700" kern="1200">
          <a:solidFill>
            <a:schemeClr val="tx1">
              <a:lumMod val="85000"/>
              <a:lumOff val="15000"/>
            </a:schemeClr>
          </a:solidFill>
          <a:latin typeface="+mn-lt"/>
          <a:ea typeface="+mn-ea"/>
          <a:cs typeface="+mn-cs"/>
        </a:defRPr>
      </a:lvl1pPr>
      <a:lvl2pPr marL="633142" indent="-243516" algn="l" defTabSz="389626"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2pPr>
      <a:lvl3pPr marL="974065" indent="-194813" algn="l" defTabSz="389626"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3pPr>
      <a:lvl4pPr marL="1363690" indent="-194813" algn="l" defTabSz="389626" rtl="0" eaLnBrk="1" latinLnBrk="0" hangingPunct="1">
        <a:spcBef>
          <a:spcPct val="20000"/>
        </a:spcBef>
        <a:buFont typeface="Arial"/>
        <a:buChar char="–"/>
        <a:defRPr sz="1700" kern="1200">
          <a:solidFill>
            <a:schemeClr val="tx1">
              <a:lumMod val="85000"/>
              <a:lumOff val="15000"/>
            </a:schemeClr>
          </a:solidFill>
          <a:latin typeface="+mn-lt"/>
          <a:ea typeface="+mn-ea"/>
          <a:cs typeface="+mn-cs"/>
        </a:defRPr>
      </a:lvl4pPr>
      <a:lvl5pPr marL="1753316" indent="-194813" algn="l" defTabSz="389626" rtl="0" eaLnBrk="1" latinLnBrk="0" hangingPunct="1">
        <a:spcBef>
          <a:spcPct val="20000"/>
        </a:spcBef>
        <a:buFont typeface="Arial"/>
        <a:buChar char="»"/>
        <a:defRPr sz="1700" kern="1200">
          <a:solidFill>
            <a:schemeClr val="tx1">
              <a:lumMod val="85000"/>
              <a:lumOff val="15000"/>
            </a:schemeClr>
          </a:solidFill>
          <a:latin typeface="+mn-lt"/>
          <a:ea typeface="+mn-ea"/>
          <a:cs typeface="+mn-cs"/>
        </a:defRPr>
      </a:lvl5pPr>
      <a:lvl6pPr marL="2142942" indent="-194813" algn="l" defTabSz="389626" rtl="0" eaLnBrk="1" latinLnBrk="0" hangingPunct="1">
        <a:spcBef>
          <a:spcPct val="20000"/>
        </a:spcBef>
        <a:buFont typeface="Arial"/>
        <a:buChar char="•"/>
        <a:defRPr sz="1700" kern="1200">
          <a:solidFill>
            <a:schemeClr val="tx1"/>
          </a:solidFill>
          <a:latin typeface="+mn-lt"/>
          <a:ea typeface="+mn-ea"/>
          <a:cs typeface="+mn-cs"/>
        </a:defRPr>
      </a:lvl6pPr>
      <a:lvl7pPr marL="2532568" indent="-194813" algn="l" defTabSz="389626" rtl="0" eaLnBrk="1" latinLnBrk="0" hangingPunct="1">
        <a:spcBef>
          <a:spcPct val="20000"/>
        </a:spcBef>
        <a:buFont typeface="Arial"/>
        <a:buChar char="•"/>
        <a:defRPr sz="1700" kern="1200">
          <a:solidFill>
            <a:schemeClr val="tx1"/>
          </a:solidFill>
          <a:latin typeface="+mn-lt"/>
          <a:ea typeface="+mn-ea"/>
          <a:cs typeface="+mn-cs"/>
        </a:defRPr>
      </a:lvl7pPr>
      <a:lvl8pPr marL="2922194" indent="-194813" algn="l" defTabSz="389626" rtl="0" eaLnBrk="1" latinLnBrk="0" hangingPunct="1">
        <a:spcBef>
          <a:spcPct val="20000"/>
        </a:spcBef>
        <a:buFont typeface="Arial"/>
        <a:buChar char="•"/>
        <a:defRPr sz="1700" kern="1200">
          <a:solidFill>
            <a:schemeClr val="tx1"/>
          </a:solidFill>
          <a:latin typeface="+mn-lt"/>
          <a:ea typeface="+mn-ea"/>
          <a:cs typeface="+mn-cs"/>
        </a:defRPr>
      </a:lvl8pPr>
      <a:lvl9pPr marL="3311820" indent="-194813" algn="l" defTabSz="389626" rtl="0" eaLnBrk="1" latinLnBrk="0" hangingPunct="1">
        <a:spcBef>
          <a:spcPct val="20000"/>
        </a:spcBef>
        <a:buFont typeface="Arial"/>
        <a:buChar char="•"/>
        <a:defRPr sz="1700" kern="1200">
          <a:solidFill>
            <a:schemeClr val="tx1"/>
          </a:solidFill>
          <a:latin typeface="+mn-lt"/>
          <a:ea typeface="+mn-ea"/>
          <a:cs typeface="+mn-cs"/>
        </a:defRPr>
      </a:lvl9pPr>
    </p:bodyStyle>
    <p:otherStyle>
      <a:defPPr>
        <a:defRPr lang="en-US"/>
      </a:defPPr>
      <a:lvl1pPr marL="0" algn="l" defTabSz="389626" rtl="0" eaLnBrk="1" latinLnBrk="0" hangingPunct="1">
        <a:defRPr sz="1500" kern="1200">
          <a:solidFill>
            <a:schemeClr val="tx1"/>
          </a:solidFill>
          <a:latin typeface="+mn-lt"/>
          <a:ea typeface="+mn-ea"/>
          <a:cs typeface="+mn-cs"/>
        </a:defRPr>
      </a:lvl1pPr>
      <a:lvl2pPr marL="389626" algn="l" defTabSz="389626" rtl="0" eaLnBrk="1" latinLnBrk="0" hangingPunct="1">
        <a:defRPr sz="1500" kern="1200">
          <a:solidFill>
            <a:schemeClr val="tx1"/>
          </a:solidFill>
          <a:latin typeface="+mn-lt"/>
          <a:ea typeface="+mn-ea"/>
          <a:cs typeface="+mn-cs"/>
        </a:defRPr>
      </a:lvl2pPr>
      <a:lvl3pPr marL="779252" algn="l" defTabSz="389626" rtl="0" eaLnBrk="1" latinLnBrk="0" hangingPunct="1">
        <a:defRPr sz="1500" kern="1200">
          <a:solidFill>
            <a:schemeClr val="tx1"/>
          </a:solidFill>
          <a:latin typeface="+mn-lt"/>
          <a:ea typeface="+mn-ea"/>
          <a:cs typeface="+mn-cs"/>
        </a:defRPr>
      </a:lvl3pPr>
      <a:lvl4pPr marL="1168878" algn="l" defTabSz="389626" rtl="0" eaLnBrk="1" latinLnBrk="0" hangingPunct="1">
        <a:defRPr sz="1500" kern="1200">
          <a:solidFill>
            <a:schemeClr val="tx1"/>
          </a:solidFill>
          <a:latin typeface="+mn-lt"/>
          <a:ea typeface="+mn-ea"/>
          <a:cs typeface="+mn-cs"/>
        </a:defRPr>
      </a:lvl4pPr>
      <a:lvl5pPr marL="1558503" algn="l" defTabSz="389626" rtl="0" eaLnBrk="1" latinLnBrk="0" hangingPunct="1">
        <a:defRPr sz="1500" kern="1200">
          <a:solidFill>
            <a:schemeClr val="tx1"/>
          </a:solidFill>
          <a:latin typeface="+mn-lt"/>
          <a:ea typeface="+mn-ea"/>
          <a:cs typeface="+mn-cs"/>
        </a:defRPr>
      </a:lvl5pPr>
      <a:lvl6pPr marL="1948129" algn="l" defTabSz="389626" rtl="0" eaLnBrk="1" latinLnBrk="0" hangingPunct="1">
        <a:defRPr sz="1500" kern="1200">
          <a:solidFill>
            <a:schemeClr val="tx1"/>
          </a:solidFill>
          <a:latin typeface="+mn-lt"/>
          <a:ea typeface="+mn-ea"/>
          <a:cs typeface="+mn-cs"/>
        </a:defRPr>
      </a:lvl6pPr>
      <a:lvl7pPr marL="2337755" algn="l" defTabSz="389626" rtl="0" eaLnBrk="1" latinLnBrk="0" hangingPunct="1">
        <a:defRPr sz="1500" kern="1200">
          <a:solidFill>
            <a:schemeClr val="tx1"/>
          </a:solidFill>
          <a:latin typeface="+mn-lt"/>
          <a:ea typeface="+mn-ea"/>
          <a:cs typeface="+mn-cs"/>
        </a:defRPr>
      </a:lvl7pPr>
      <a:lvl8pPr marL="2727381" algn="l" defTabSz="389626" rtl="0" eaLnBrk="1" latinLnBrk="0" hangingPunct="1">
        <a:defRPr sz="1500" kern="1200">
          <a:solidFill>
            <a:schemeClr val="tx1"/>
          </a:solidFill>
          <a:latin typeface="+mn-lt"/>
          <a:ea typeface="+mn-ea"/>
          <a:cs typeface="+mn-cs"/>
        </a:defRPr>
      </a:lvl8pPr>
      <a:lvl9pPr marL="3117007" algn="l" defTabSz="389626"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5899" y="2403475"/>
            <a:ext cx="4263687" cy="857250"/>
          </a:xfrm>
        </p:spPr>
        <p:txBody>
          <a:bodyPr>
            <a:normAutofit fontScale="90000"/>
          </a:bodyPr>
          <a:lstStyle/>
          <a:p>
            <a:r>
              <a:rPr lang="en-US" dirty="0"/>
              <a:t>Consistency in Development</a:t>
            </a:r>
            <a:br>
              <a:rPr lang="en-US" dirty="0"/>
            </a:br>
            <a:r>
              <a:rPr lang="en-US" sz="1800" i="1" dirty="0"/>
              <a:t>Essential psychology for assessors</a:t>
            </a:r>
            <a:endParaRPr lang="en-US" i="1" dirty="0"/>
          </a:p>
        </p:txBody>
      </p:sp>
    </p:spTree>
    <p:extLst>
      <p:ext uri="{BB962C8B-B14F-4D97-AF65-F5344CB8AC3E}">
        <p14:creationId xmlns:p14="http://schemas.microsoft.com/office/powerpoint/2010/main" val="16264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4F20780-A907-0345-B398-BAA98349BEBE}" type="slidenum">
              <a:rPr lang="en-US" smtClean="0"/>
              <a:pPr/>
              <a:t>10</a:t>
            </a:fld>
            <a:endParaRPr lang="en-US"/>
          </a:p>
        </p:txBody>
      </p:sp>
      <p:pic>
        <p:nvPicPr>
          <p:cNvPr id="5" name="Picture 4"/>
          <p:cNvPicPr>
            <a:picLocks noChangeAspect="1"/>
          </p:cNvPicPr>
          <p:nvPr/>
        </p:nvPicPr>
        <p:blipFill rotWithShape="1">
          <a:blip r:embed="rId3"/>
          <a:srcRect b="10669"/>
          <a:stretch/>
        </p:blipFill>
        <p:spPr>
          <a:xfrm>
            <a:off x="-109538" y="-81258"/>
            <a:ext cx="9415463" cy="5342018"/>
          </a:xfrm>
          <a:prstGeom prst="rect">
            <a:avLst/>
          </a:prstGeom>
        </p:spPr>
      </p:pic>
      <p:sp>
        <p:nvSpPr>
          <p:cNvPr id="6" name="Rectangle 2">
            <a:extLst>
              <a:ext uri="{FF2B5EF4-FFF2-40B4-BE49-F238E27FC236}">
                <a16:creationId xmlns:a16="http://schemas.microsoft.com/office/drawing/2014/main" id="{4A9DACD8-1B2F-4D20-AE8A-8C7FABA3D246}"/>
              </a:ext>
            </a:extLst>
          </p:cNvPr>
          <p:cNvSpPr txBox="1">
            <a:spLocks noChangeArrowheads="1"/>
          </p:cNvSpPr>
          <p:nvPr/>
        </p:nvSpPr>
        <p:spPr bwMode="auto">
          <a:xfrm>
            <a:off x="55927" y="4746285"/>
            <a:ext cx="6502036" cy="4275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lnSpcReduction="10000"/>
          </a:bodyPr>
          <a:lstStyle>
            <a:lvl1pPr algn="l" defTabSz="389626" rtl="0" eaLnBrk="1" latinLnBrk="0" hangingPunct="1">
              <a:spcBef>
                <a:spcPct val="0"/>
              </a:spcBef>
              <a:buNone/>
              <a:defRPr sz="2200" kern="1200">
                <a:solidFill>
                  <a:schemeClr val="bg1"/>
                </a:solidFill>
                <a:latin typeface="+mj-lt"/>
                <a:ea typeface="+mj-ea"/>
                <a:cs typeface="+mj-cs"/>
              </a:defRPr>
            </a:lvl1pPr>
          </a:lstStyle>
          <a:p>
            <a:r>
              <a:rPr lang="en-GB" altLang="en-US" sz="2400" b="1" dirty="0">
                <a:solidFill>
                  <a:schemeClr val="tx1"/>
                </a:solidFill>
              </a:rPr>
              <a:t>How can we be consistent in development?</a:t>
            </a:r>
          </a:p>
        </p:txBody>
      </p:sp>
    </p:spTree>
    <p:extLst>
      <p:ext uri="{BB962C8B-B14F-4D97-AF65-F5344CB8AC3E}">
        <p14:creationId xmlns:p14="http://schemas.microsoft.com/office/powerpoint/2010/main" val="3402314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18A0-DBC5-428E-ABA8-CB7A6B61AF67}"/>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35D5C5FC-37C2-46B2-AEAA-0D003B8F3406}"/>
              </a:ext>
            </a:extLst>
          </p:cNvPr>
          <p:cNvSpPr>
            <a:spLocks noGrp="1"/>
          </p:cNvSpPr>
          <p:nvPr>
            <p:ph type="dt" sz="half" idx="10"/>
          </p:nvPr>
        </p:nvSpPr>
        <p:spPr/>
        <p:txBody>
          <a:bodyPr/>
          <a:lstStyle/>
          <a:p>
            <a:fld id="{A994A2D2-6A72-4BBB-8E33-4742F639E80F}" type="datetime1">
              <a:rPr lang="en-US" smtClean="0"/>
              <a:t>2/7/2018</a:t>
            </a:fld>
            <a:endParaRPr lang="en-US"/>
          </a:p>
        </p:txBody>
      </p:sp>
      <p:sp>
        <p:nvSpPr>
          <p:cNvPr id="4" name="Footer Placeholder 3">
            <a:extLst>
              <a:ext uri="{FF2B5EF4-FFF2-40B4-BE49-F238E27FC236}">
                <a16:creationId xmlns:a16="http://schemas.microsoft.com/office/drawing/2014/main" id="{F36B259F-E4D7-4C5C-A635-1145760E38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AB624-61B9-4686-BF94-A4F07F8333C3}"/>
              </a:ext>
            </a:extLst>
          </p:cNvPr>
          <p:cNvSpPr>
            <a:spLocks noGrp="1"/>
          </p:cNvSpPr>
          <p:nvPr>
            <p:ph type="sldNum" sz="quarter" idx="12"/>
          </p:nvPr>
        </p:nvSpPr>
        <p:spPr/>
        <p:txBody>
          <a:bodyPr/>
          <a:lstStyle/>
          <a:p>
            <a:fld id="{34F20780-A907-0345-B398-BAA98349BEBE}" type="slidenum">
              <a:rPr lang="en-US" smtClean="0"/>
              <a:pPr/>
              <a:t>11</a:t>
            </a:fld>
            <a:endParaRPr lang="en-US"/>
          </a:p>
        </p:txBody>
      </p:sp>
    </p:spTree>
    <p:extLst>
      <p:ext uri="{BB962C8B-B14F-4D97-AF65-F5344CB8AC3E}">
        <p14:creationId xmlns:p14="http://schemas.microsoft.com/office/powerpoint/2010/main" val="825907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26459"/>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en-GB" altLang="en-US" sz="3200" b="1" dirty="0"/>
              <a:t>Group Exercise</a:t>
            </a:r>
            <a:endParaRPr lang="en-GB" altLang="en-US" sz="3200" b="1" dirty="0">
              <a:solidFill>
                <a:schemeClr val="bg1"/>
              </a:solidFill>
            </a:endParaRPr>
          </a:p>
        </p:txBody>
      </p:sp>
      <p:sp>
        <p:nvSpPr>
          <p:cNvPr id="8" name="Rectangle 3">
            <a:extLst>
              <a:ext uri="{FF2B5EF4-FFF2-40B4-BE49-F238E27FC236}">
                <a16:creationId xmlns:a16="http://schemas.microsoft.com/office/drawing/2014/main" id="{5B4CB982-BAE9-4916-A0F6-78A255D4D80E}"/>
              </a:ext>
            </a:extLst>
          </p:cNvPr>
          <p:cNvSpPr txBox="1">
            <a:spLocks noChangeArrowheads="1"/>
          </p:cNvSpPr>
          <p:nvPr/>
        </p:nvSpPr>
        <p:spPr bwMode="auto">
          <a:xfrm>
            <a:off x="360727" y="887060"/>
            <a:ext cx="8659448" cy="3394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altLang="en-US" sz="2400" b="1" dirty="0">
                <a:latin typeface="Arial" panose="020B0604020202020204" pitchFamily="34" charset="0"/>
                <a:ea typeface="ＭＳ Ｐゴシック" panose="020B0600070205080204" pitchFamily="34" charset="-128"/>
                <a:cs typeface="Arial" panose="020B0604020202020204" pitchFamily="34" charset="0"/>
              </a:rPr>
              <a:t>How do we prioritise feedback?</a:t>
            </a:r>
          </a:p>
          <a:p>
            <a:pPr marL="0" indent="0">
              <a:buNone/>
            </a:pP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a:p>
            <a:r>
              <a:rPr lang="en-GB" altLang="en-US" sz="2400" dirty="0">
                <a:latin typeface="Arial" panose="020B0604020202020204" pitchFamily="34" charset="0"/>
                <a:ea typeface="ＭＳ Ｐゴシック" panose="020B0600070205080204" pitchFamily="34" charset="-128"/>
                <a:cs typeface="Arial" panose="020B0604020202020204" pitchFamily="34" charset="0"/>
              </a:rPr>
              <a:t>In your tables, please discuss the factors you take into consideration when prioritising your development feedback to the referees?</a:t>
            </a:r>
          </a:p>
        </p:txBody>
      </p:sp>
    </p:spTree>
    <p:extLst>
      <p:ext uri="{BB962C8B-B14F-4D97-AF65-F5344CB8AC3E}">
        <p14:creationId xmlns:p14="http://schemas.microsoft.com/office/powerpoint/2010/main" val="2261474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16732"/>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en-GB" altLang="en-US" sz="3200" b="1" dirty="0">
                <a:solidFill>
                  <a:schemeClr val="bg1"/>
                </a:solidFill>
              </a:rPr>
              <a:t>How do we prioritise feedback?</a:t>
            </a:r>
          </a:p>
        </p:txBody>
      </p:sp>
      <p:sp>
        <p:nvSpPr>
          <p:cNvPr id="8" name="Rectangle 3">
            <a:extLst>
              <a:ext uri="{FF2B5EF4-FFF2-40B4-BE49-F238E27FC236}">
                <a16:creationId xmlns:a16="http://schemas.microsoft.com/office/drawing/2014/main" id="{5B4CB982-BAE9-4916-A0F6-78A255D4D80E}"/>
              </a:ext>
            </a:extLst>
          </p:cNvPr>
          <p:cNvSpPr txBox="1">
            <a:spLocks noChangeArrowheads="1"/>
          </p:cNvSpPr>
          <p:nvPr/>
        </p:nvSpPr>
        <p:spPr bwMode="auto">
          <a:xfrm>
            <a:off x="360726" y="887060"/>
            <a:ext cx="8653734" cy="3394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34000"/>
              </a:lnSpc>
              <a:spcBef>
                <a:spcPts val="0"/>
              </a:spcBef>
              <a:spcAft>
                <a:spcPts val="0"/>
              </a:spcAft>
              <a:buClrTx/>
              <a:buSzTx/>
              <a:buFont typeface="Arial"/>
              <a:buNone/>
              <a:tabLst/>
              <a:defRPr/>
            </a:pPr>
            <a:r>
              <a:rPr kumimoji="0" lang="en-US" alt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Referees</a:t>
            </a:r>
          </a:p>
          <a:p>
            <a:pPr marL="342900" marR="0" lvl="0" indent="-342900" algn="l" defTabSz="457200" rtl="0" eaLnBrk="1" fontAlgn="auto" latinLnBrk="0" hangingPunct="1">
              <a:lnSpc>
                <a:spcPct val="134000"/>
              </a:lnSpc>
              <a:spcBef>
                <a:spcPts val="0"/>
              </a:spcBef>
              <a:spcAft>
                <a:spcPts val="0"/>
              </a:spcAft>
              <a:buClrTx/>
              <a:buSzTx/>
              <a:buFont typeface="Arial"/>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Control of the game</a:t>
            </a:r>
          </a:p>
          <a:p>
            <a:pPr marL="342900" marR="0" lvl="0" indent="-342900" algn="l" defTabSz="457200" rtl="0" eaLnBrk="1" fontAlgn="auto" latinLnBrk="0" hangingPunct="1">
              <a:lnSpc>
                <a:spcPct val="134000"/>
              </a:lnSpc>
              <a:spcBef>
                <a:spcPts val="0"/>
              </a:spcBef>
              <a:spcAft>
                <a:spcPts val="0"/>
              </a:spcAft>
              <a:buClrTx/>
              <a:buSzTx/>
              <a:buFont typeface="Arial"/>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Match Management</a:t>
            </a:r>
          </a:p>
          <a:p>
            <a:pPr marL="342900" marR="0" lvl="0" indent="-342900" algn="l" defTabSz="457200" rtl="0" eaLnBrk="1" fontAlgn="auto" latinLnBrk="0" hangingPunct="1">
              <a:lnSpc>
                <a:spcPct val="134000"/>
              </a:lnSpc>
              <a:spcBef>
                <a:spcPts val="0"/>
              </a:spcBef>
              <a:spcAft>
                <a:spcPts val="0"/>
              </a:spcAft>
              <a:buClrTx/>
              <a:buSzTx/>
              <a:buFont typeface="Arial"/>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Fitness &amp; Positioning</a:t>
            </a:r>
          </a:p>
          <a:p>
            <a:pPr marL="342900" marR="0" lvl="0" indent="-342900" algn="l" defTabSz="457200" rtl="0" eaLnBrk="1" fontAlgn="auto" latinLnBrk="0" hangingPunct="1">
              <a:lnSpc>
                <a:spcPct val="134000"/>
              </a:lnSpc>
              <a:spcBef>
                <a:spcPts val="0"/>
              </a:spcBef>
              <a:spcAft>
                <a:spcPts val="0"/>
              </a:spcAft>
              <a:buClrTx/>
              <a:buSzTx/>
              <a:buFont typeface="Arial"/>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Team Work</a:t>
            </a:r>
          </a:p>
        </p:txBody>
      </p:sp>
      <p:pic>
        <p:nvPicPr>
          <p:cNvPr id="1026" name="Picture 2" descr="Image result for AFC Referee pictures">
            <a:extLst>
              <a:ext uri="{FF2B5EF4-FFF2-40B4-BE49-F238E27FC236}">
                <a16:creationId xmlns:a16="http://schemas.microsoft.com/office/drawing/2014/main" id="{AD19DF22-C460-4025-B697-34B2F55F1F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112"/>
          <a:stretch/>
        </p:blipFill>
        <p:spPr bwMode="auto">
          <a:xfrm>
            <a:off x="4002959" y="973981"/>
            <a:ext cx="4780314" cy="386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71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rgbClr val="C0C0C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16732"/>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en-GB" altLang="en-US" sz="3200" b="1" dirty="0">
                <a:solidFill>
                  <a:schemeClr val="bg1"/>
                </a:solidFill>
              </a:rPr>
              <a:t>How do we prioritise feedback?</a:t>
            </a:r>
          </a:p>
        </p:txBody>
      </p:sp>
      <p:sp>
        <p:nvSpPr>
          <p:cNvPr id="8" name="Rectangle 3">
            <a:extLst>
              <a:ext uri="{FF2B5EF4-FFF2-40B4-BE49-F238E27FC236}">
                <a16:creationId xmlns:a16="http://schemas.microsoft.com/office/drawing/2014/main" id="{5B4CB982-BAE9-4916-A0F6-78A255D4D80E}"/>
              </a:ext>
            </a:extLst>
          </p:cNvPr>
          <p:cNvSpPr txBox="1">
            <a:spLocks noChangeArrowheads="1"/>
          </p:cNvSpPr>
          <p:nvPr/>
        </p:nvSpPr>
        <p:spPr bwMode="auto">
          <a:xfrm>
            <a:off x="3977930" y="887060"/>
            <a:ext cx="5036529" cy="3394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 marR="0" lvl="0" indent="0" algn="l" defTabSz="457200" rtl="0" eaLnBrk="1" fontAlgn="auto" latinLnBrk="0" hangingPunct="1">
              <a:lnSpc>
                <a:spcPct val="134000"/>
              </a:lnSpc>
              <a:spcBef>
                <a:spcPts val="0"/>
              </a:spcBef>
              <a:spcAft>
                <a:spcPts val="0"/>
              </a:spcAft>
              <a:buClrTx/>
              <a:buSzTx/>
              <a:buFont typeface="Arial"/>
              <a:buNone/>
              <a:tabLst/>
              <a:defRPr/>
            </a:pPr>
            <a:r>
              <a:rPr kumimoji="0" lang="en-US" alt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Assistant Referees</a:t>
            </a:r>
          </a:p>
          <a:p>
            <a:pPr marL="342900" marR="0" lvl="0" indent="-342900" algn="l" defTabSz="457200" rtl="0" eaLnBrk="1" fontAlgn="auto" latinLnBrk="0" hangingPunct="1">
              <a:lnSpc>
                <a:spcPct val="134000"/>
              </a:lnSpc>
              <a:spcBef>
                <a:spcPts val="0"/>
              </a:spcBef>
              <a:spcAft>
                <a:spcPts val="0"/>
              </a:spcAft>
              <a:buClrTx/>
              <a:buSzTx/>
              <a:buFont typeface="Arial"/>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Accuracy of decisions &amp; signals: offside situations, fouls, throw ins, goal kicks etc.</a:t>
            </a:r>
          </a:p>
          <a:p>
            <a:pPr marL="342900" marR="0" lvl="0" indent="-342900" algn="l" defTabSz="457200" rtl="0" eaLnBrk="1" fontAlgn="auto" latinLnBrk="0" hangingPunct="1">
              <a:lnSpc>
                <a:spcPct val="134000"/>
              </a:lnSpc>
              <a:spcBef>
                <a:spcPts val="0"/>
              </a:spcBef>
              <a:spcAft>
                <a:spcPts val="0"/>
              </a:spcAft>
              <a:buClrTx/>
              <a:buSzTx/>
              <a:buFont typeface="Arial"/>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Flag Technique, position and movement</a:t>
            </a:r>
          </a:p>
        </p:txBody>
      </p:sp>
      <p:pic>
        <p:nvPicPr>
          <p:cNvPr id="1028" name="Picture 4" descr="Image result for AFC assistant Referee pictures">
            <a:extLst>
              <a:ext uri="{FF2B5EF4-FFF2-40B4-BE49-F238E27FC236}">
                <a16:creationId xmlns:a16="http://schemas.microsoft.com/office/drawing/2014/main" id="{442F46DE-E3AD-4ECB-BB80-339ABC65AC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967"/>
          <a:stretch/>
        </p:blipFill>
        <p:spPr bwMode="auto">
          <a:xfrm>
            <a:off x="457928" y="1002127"/>
            <a:ext cx="3429000" cy="31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1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rgbClr val="D9D5BD"/>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rgbClr val="D9D5B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err="1"/>
              <a:t>Prioritising</a:t>
            </a:r>
            <a:r>
              <a:rPr lang="en-US" sz="3200" b="1" dirty="0"/>
              <a:t> your feedback</a:t>
            </a:r>
          </a:p>
        </p:txBody>
      </p:sp>
      <p:sp>
        <p:nvSpPr>
          <p:cNvPr id="5" name="Slide Number Placeholder 4"/>
          <p:cNvSpPr>
            <a:spLocks noGrp="1"/>
          </p:cNvSpPr>
          <p:nvPr>
            <p:ph type="sldNum" sz="quarter" idx="12"/>
          </p:nvPr>
        </p:nvSpPr>
        <p:spPr/>
        <p:txBody>
          <a:bodyPr/>
          <a:lstStyle/>
          <a:p>
            <a:fld id="{34F20780-A907-0345-B398-BAA98349BEBE}" type="slidenum">
              <a:rPr lang="en-US" smtClean="0"/>
              <a:pPr/>
              <a:t>15</a:t>
            </a:fld>
            <a:endParaRPr lang="en-US"/>
          </a:p>
        </p:txBody>
      </p:sp>
      <p:sp>
        <p:nvSpPr>
          <p:cNvPr id="6" name="Rounded Rectangle 5"/>
          <p:cNvSpPr/>
          <p:nvPr/>
        </p:nvSpPr>
        <p:spPr>
          <a:xfrm>
            <a:off x="2821305" y="1453357"/>
            <a:ext cx="1371600" cy="1371600"/>
          </a:xfrm>
          <a:prstGeom prst="round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Urgent and Important</a:t>
            </a:r>
          </a:p>
          <a:p>
            <a:pPr algn="ctr"/>
            <a:endParaRPr lang="en-GB" sz="1400" dirty="0"/>
          </a:p>
          <a:p>
            <a:pPr algn="ctr"/>
            <a:r>
              <a:rPr lang="en-GB" sz="1400" b="1" dirty="0"/>
              <a:t>Needs to be improved</a:t>
            </a:r>
            <a:endParaRPr lang="en-US" sz="1400" b="1" dirty="0"/>
          </a:p>
        </p:txBody>
      </p:sp>
      <p:sp>
        <p:nvSpPr>
          <p:cNvPr id="7" name="Rounded Rectangle 6"/>
          <p:cNvSpPr/>
          <p:nvPr/>
        </p:nvSpPr>
        <p:spPr>
          <a:xfrm>
            <a:off x="4690110" y="1448912"/>
            <a:ext cx="1371600" cy="1371600"/>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Important but not urgent</a:t>
            </a:r>
          </a:p>
          <a:p>
            <a:pPr algn="ctr"/>
            <a:endParaRPr lang="en-GB" sz="1400" dirty="0"/>
          </a:p>
          <a:p>
            <a:pPr algn="ctr"/>
            <a:r>
              <a:rPr lang="en-GB" sz="1400" b="1" dirty="0"/>
              <a:t>Needs to improve over time</a:t>
            </a:r>
            <a:endParaRPr lang="en-US" sz="1400" b="1" dirty="0"/>
          </a:p>
        </p:txBody>
      </p:sp>
      <p:sp>
        <p:nvSpPr>
          <p:cNvPr id="8" name="Rounded Rectangle 7"/>
          <p:cNvSpPr/>
          <p:nvPr/>
        </p:nvSpPr>
        <p:spPr>
          <a:xfrm>
            <a:off x="2861310" y="3287396"/>
            <a:ext cx="1371600" cy="1371600"/>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Urgent but not important</a:t>
            </a:r>
          </a:p>
          <a:p>
            <a:pPr algn="ctr"/>
            <a:r>
              <a:rPr lang="en-GB" dirty="0"/>
              <a:t>Helpful and not critical</a:t>
            </a:r>
            <a:endParaRPr lang="en-US" dirty="0"/>
          </a:p>
        </p:txBody>
      </p:sp>
      <p:sp>
        <p:nvSpPr>
          <p:cNvPr id="9" name="Rounded Rectangle 8"/>
          <p:cNvSpPr/>
          <p:nvPr/>
        </p:nvSpPr>
        <p:spPr>
          <a:xfrm>
            <a:off x="4690110" y="3287396"/>
            <a:ext cx="1371600" cy="13716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Not urgent and not important</a:t>
            </a:r>
          </a:p>
          <a:p>
            <a:pPr algn="ctr"/>
            <a:r>
              <a:rPr lang="en-GB" sz="1400" b="1" dirty="0"/>
              <a:t>Avoid or Ignore</a:t>
            </a:r>
            <a:endParaRPr lang="en-US" sz="1400" b="1" dirty="0"/>
          </a:p>
        </p:txBody>
      </p:sp>
      <p:sp>
        <p:nvSpPr>
          <p:cNvPr id="11" name="Up-Down Arrow 10"/>
          <p:cNvSpPr/>
          <p:nvPr/>
        </p:nvSpPr>
        <p:spPr>
          <a:xfrm>
            <a:off x="4232910" y="1272540"/>
            <a:ext cx="457200" cy="3627120"/>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Down Arrow 11"/>
          <p:cNvSpPr/>
          <p:nvPr/>
        </p:nvSpPr>
        <p:spPr>
          <a:xfrm rot="16200000">
            <a:off x="4240530" y="1233805"/>
            <a:ext cx="457200" cy="3649980"/>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786090" y="920641"/>
            <a:ext cx="1366080" cy="400110"/>
          </a:xfrm>
          <a:prstGeom prst="rect">
            <a:avLst/>
          </a:prstGeom>
          <a:noFill/>
        </p:spPr>
        <p:txBody>
          <a:bodyPr wrap="none" rtlCol="0">
            <a:spAutoFit/>
          </a:bodyPr>
          <a:lstStyle/>
          <a:p>
            <a:r>
              <a:rPr lang="en-GB" sz="2000" b="1" dirty="0"/>
              <a:t>Important</a:t>
            </a:r>
            <a:endParaRPr lang="en-US" sz="2000" b="1" dirty="0"/>
          </a:p>
        </p:txBody>
      </p:sp>
      <p:sp>
        <p:nvSpPr>
          <p:cNvPr id="13" name="TextBox 12"/>
          <p:cNvSpPr txBox="1"/>
          <p:nvPr/>
        </p:nvSpPr>
        <p:spPr>
          <a:xfrm>
            <a:off x="6273165" y="2858740"/>
            <a:ext cx="1510350" cy="400110"/>
          </a:xfrm>
          <a:prstGeom prst="rect">
            <a:avLst/>
          </a:prstGeom>
          <a:noFill/>
        </p:spPr>
        <p:txBody>
          <a:bodyPr wrap="none" rtlCol="0">
            <a:spAutoFit/>
          </a:bodyPr>
          <a:lstStyle/>
          <a:p>
            <a:r>
              <a:rPr lang="en-GB" sz="2000" b="1" dirty="0"/>
              <a:t>Not Urgent</a:t>
            </a:r>
            <a:endParaRPr lang="en-US" sz="2000" b="1" dirty="0"/>
          </a:p>
        </p:txBody>
      </p:sp>
      <p:sp>
        <p:nvSpPr>
          <p:cNvPr id="14" name="TextBox 13"/>
          <p:cNvSpPr txBox="1"/>
          <p:nvPr/>
        </p:nvSpPr>
        <p:spPr>
          <a:xfrm>
            <a:off x="1612322" y="2858740"/>
            <a:ext cx="1011815" cy="400110"/>
          </a:xfrm>
          <a:prstGeom prst="rect">
            <a:avLst/>
          </a:prstGeom>
          <a:noFill/>
        </p:spPr>
        <p:txBody>
          <a:bodyPr wrap="none" rtlCol="0">
            <a:spAutoFit/>
          </a:bodyPr>
          <a:lstStyle/>
          <a:p>
            <a:r>
              <a:rPr lang="en-GB" sz="2000" b="1" dirty="0"/>
              <a:t>Urgent</a:t>
            </a:r>
            <a:endParaRPr lang="en-US" sz="2000" b="1" dirty="0"/>
          </a:p>
        </p:txBody>
      </p:sp>
      <p:sp>
        <p:nvSpPr>
          <p:cNvPr id="15" name="TextBox 14"/>
          <p:cNvSpPr txBox="1"/>
          <p:nvPr/>
        </p:nvSpPr>
        <p:spPr>
          <a:xfrm>
            <a:off x="3547110" y="4810095"/>
            <a:ext cx="1864613" cy="400110"/>
          </a:xfrm>
          <a:prstGeom prst="rect">
            <a:avLst/>
          </a:prstGeom>
          <a:noFill/>
        </p:spPr>
        <p:txBody>
          <a:bodyPr wrap="none" rtlCol="0">
            <a:spAutoFit/>
          </a:bodyPr>
          <a:lstStyle/>
          <a:p>
            <a:r>
              <a:rPr lang="en-GB" sz="2000" b="1" dirty="0"/>
              <a:t>Not Important</a:t>
            </a:r>
            <a:endParaRPr lang="en-US" sz="2000" b="1" dirty="0"/>
          </a:p>
        </p:txBody>
      </p:sp>
    </p:spTree>
    <p:extLst>
      <p:ext uri="{BB962C8B-B14F-4D97-AF65-F5344CB8AC3E}">
        <p14:creationId xmlns:p14="http://schemas.microsoft.com/office/powerpoint/2010/main" val="294058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4C1A50-9AA9-4542-A07B-9B061E70C6C9}"/>
              </a:ext>
            </a:extLst>
          </p:cNvPr>
          <p:cNvPicPr>
            <a:picLocks noChangeAspect="1"/>
          </p:cNvPicPr>
          <p:nvPr/>
        </p:nvPicPr>
        <p:blipFill>
          <a:blip r:embed="rId2"/>
          <a:stretch>
            <a:fillRect/>
          </a:stretch>
        </p:blipFill>
        <p:spPr>
          <a:xfrm>
            <a:off x="5662612" y="3082975"/>
            <a:ext cx="3481387" cy="1631900"/>
          </a:xfrm>
          <a:prstGeom prst="rect">
            <a:avLst/>
          </a:prstGeom>
        </p:spPr>
      </p:pic>
      <p:pic>
        <p:nvPicPr>
          <p:cNvPr id="9" name="Picture 8">
            <a:extLst>
              <a:ext uri="{FF2B5EF4-FFF2-40B4-BE49-F238E27FC236}">
                <a16:creationId xmlns:a16="http://schemas.microsoft.com/office/drawing/2014/main" id="{BE887315-B548-4414-8852-E9E6382E2B3D}"/>
              </a:ext>
            </a:extLst>
          </p:cNvPr>
          <p:cNvPicPr>
            <a:picLocks noChangeAspect="1"/>
          </p:cNvPicPr>
          <p:nvPr/>
        </p:nvPicPr>
        <p:blipFill>
          <a:blip r:embed="rId3"/>
          <a:stretch>
            <a:fillRect/>
          </a:stretch>
        </p:blipFill>
        <p:spPr>
          <a:xfrm>
            <a:off x="1786468" y="2890838"/>
            <a:ext cx="4004732" cy="2252662"/>
          </a:xfrm>
          <a:prstGeom prst="rect">
            <a:avLst/>
          </a:prstGeom>
        </p:spPr>
      </p:pic>
      <p:sp>
        <p:nvSpPr>
          <p:cNvPr id="2" name="Title 1">
            <a:extLst>
              <a:ext uri="{FF2B5EF4-FFF2-40B4-BE49-F238E27FC236}">
                <a16:creationId xmlns:a16="http://schemas.microsoft.com/office/drawing/2014/main" id="{669F892B-F043-4403-97EF-613DCB900B47}"/>
              </a:ext>
            </a:extLst>
          </p:cNvPr>
          <p:cNvSpPr>
            <a:spLocks noGrp="1"/>
          </p:cNvSpPr>
          <p:nvPr>
            <p:ph type="title"/>
          </p:nvPr>
        </p:nvSpPr>
        <p:spPr/>
        <p:txBody>
          <a:bodyPr>
            <a:normAutofit/>
          </a:bodyPr>
          <a:lstStyle/>
          <a:p>
            <a:r>
              <a:rPr lang="en-GB" sz="3200" b="1" dirty="0"/>
              <a:t>Common mistakes in the report</a:t>
            </a:r>
          </a:p>
        </p:txBody>
      </p:sp>
      <p:sp>
        <p:nvSpPr>
          <p:cNvPr id="3" name="Date Placeholder 2">
            <a:extLst>
              <a:ext uri="{FF2B5EF4-FFF2-40B4-BE49-F238E27FC236}">
                <a16:creationId xmlns:a16="http://schemas.microsoft.com/office/drawing/2014/main" id="{35499004-8473-43B5-B687-053D298EAC79}"/>
              </a:ext>
            </a:extLst>
          </p:cNvPr>
          <p:cNvSpPr>
            <a:spLocks noGrp="1"/>
          </p:cNvSpPr>
          <p:nvPr>
            <p:ph type="dt" sz="half" idx="10"/>
          </p:nvPr>
        </p:nvSpPr>
        <p:spPr/>
        <p:txBody>
          <a:bodyPr/>
          <a:lstStyle/>
          <a:p>
            <a:fld id="{D4DB162F-CAE3-414F-B667-96292072F95C}" type="datetime1">
              <a:rPr lang="en-US" smtClean="0"/>
              <a:t>2/7/2018</a:t>
            </a:fld>
            <a:endParaRPr lang="en-US"/>
          </a:p>
        </p:txBody>
      </p:sp>
      <p:sp>
        <p:nvSpPr>
          <p:cNvPr id="4" name="Footer Placeholder 3">
            <a:extLst>
              <a:ext uri="{FF2B5EF4-FFF2-40B4-BE49-F238E27FC236}">
                <a16:creationId xmlns:a16="http://schemas.microsoft.com/office/drawing/2014/main" id="{852C694C-A5E4-4952-95BF-5DE62F42E4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C4BA1C-C4B8-41C4-9195-68EF87C66337}"/>
              </a:ext>
            </a:extLst>
          </p:cNvPr>
          <p:cNvSpPr>
            <a:spLocks noGrp="1"/>
          </p:cNvSpPr>
          <p:nvPr>
            <p:ph type="sldNum" sz="quarter" idx="12"/>
          </p:nvPr>
        </p:nvSpPr>
        <p:spPr/>
        <p:txBody>
          <a:bodyPr/>
          <a:lstStyle/>
          <a:p>
            <a:fld id="{34F20780-A907-0345-B398-BAA98349BEBE}" type="slidenum">
              <a:rPr lang="en-US" smtClean="0"/>
              <a:pPr/>
              <a:t>16</a:t>
            </a:fld>
            <a:endParaRPr lang="en-US"/>
          </a:p>
        </p:txBody>
      </p:sp>
      <p:pic>
        <p:nvPicPr>
          <p:cNvPr id="6" name="Picture 5">
            <a:extLst>
              <a:ext uri="{FF2B5EF4-FFF2-40B4-BE49-F238E27FC236}">
                <a16:creationId xmlns:a16="http://schemas.microsoft.com/office/drawing/2014/main" id="{5EDA1D5E-7B1E-4FB8-9D55-63CABB6C6C6F}"/>
              </a:ext>
            </a:extLst>
          </p:cNvPr>
          <p:cNvPicPr>
            <a:picLocks noChangeAspect="1"/>
          </p:cNvPicPr>
          <p:nvPr/>
        </p:nvPicPr>
        <p:blipFill>
          <a:blip r:embed="rId4"/>
          <a:stretch>
            <a:fillRect/>
          </a:stretch>
        </p:blipFill>
        <p:spPr>
          <a:xfrm>
            <a:off x="157163" y="923925"/>
            <a:ext cx="2176463" cy="2176463"/>
          </a:xfrm>
          <a:prstGeom prst="rect">
            <a:avLst/>
          </a:prstGeom>
        </p:spPr>
      </p:pic>
      <p:pic>
        <p:nvPicPr>
          <p:cNvPr id="7" name="Picture 6">
            <a:extLst>
              <a:ext uri="{FF2B5EF4-FFF2-40B4-BE49-F238E27FC236}">
                <a16:creationId xmlns:a16="http://schemas.microsoft.com/office/drawing/2014/main" id="{065AD07A-FBB9-4137-B97B-F71ECEA42E64}"/>
              </a:ext>
            </a:extLst>
          </p:cNvPr>
          <p:cNvPicPr>
            <a:picLocks noChangeAspect="1"/>
          </p:cNvPicPr>
          <p:nvPr/>
        </p:nvPicPr>
        <p:blipFill>
          <a:blip r:embed="rId5"/>
          <a:stretch>
            <a:fillRect/>
          </a:stretch>
        </p:blipFill>
        <p:spPr>
          <a:xfrm>
            <a:off x="2733675" y="885824"/>
            <a:ext cx="2857500" cy="2428875"/>
          </a:xfrm>
          <a:prstGeom prst="rect">
            <a:avLst/>
          </a:prstGeom>
        </p:spPr>
      </p:pic>
      <p:pic>
        <p:nvPicPr>
          <p:cNvPr id="8" name="Picture 7">
            <a:extLst>
              <a:ext uri="{FF2B5EF4-FFF2-40B4-BE49-F238E27FC236}">
                <a16:creationId xmlns:a16="http://schemas.microsoft.com/office/drawing/2014/main" id="{009F1582-79B3-4AE4-9E73-6828BCC033DA}"/>
              </a:ext>
            </a:extLst>
          </p:cNvPr>
          <p:cNvPicPr>
            <a:picLocks noChangeAspect="1"/>
          </p:cNvPicPr>
          <p:nvPr/>
        </p:nvPicPr>
        <p:blipFill>
          <a:blip r:embed="rId6"/>
          <a:stretch>
            <a:fillRect/>
          </a:stretch>
        </p:blipFill>
        <p:spPr>
          <a:xfrm>
            <a:off x="5991224" y="1042987"/>
            <a:ext cx="2912056" cy="1938337"/>
          </a:xfrm>
          <a:prstGeom prst="rect">
            <a:avLst/>
          </a:prstGeom>
        </p:spPr>
      </p:pic>
    </p:spTree>
    <p:extLst>
      <p:ext uri="{BB962C8B-B14F-4D97-AF65-F5344CB8AC3E}">
        <p14:creationId xmlns:p14="http://schemas.microsoft.com/office/powerpoint/2010/main" val="1504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454DE6-38F9-4672-BAE4-F1E1111444D4}"/>
              </a:ext>
            </a:extLst>
          </p:cNvPr>
          <p:cNvSpPr/>
          <p:nvPr/>
        </p:nvSpPr>
        <p:spPr>
          <a:xfrm>
            <a:off x="-99011" y="797916"/>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2" name="Date Placeholder 1"/>
          <p:cNvSpPr>
            <a:spLocks noGrp="1"/>
          </p:cNvSpPr>
          <p:nvPr>
            <p:ph type="dt" sz="half" idx="10"/>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fld id="{786E1970-857A-4467-B036-2EAF5A9534D6}" type="datetime1">
              <a:rPr kumimoji="0" lang="en-US" sz="15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389626" rtl="0" eaLnBrk="1" fontAlgn="auto" latinLnBrk="0" hangingPunct="1">
                <a:lnSpc>
                  <a:spcPct val="100000"/>
                </a:lnSpc>
                <a:spcBef>
                  <a:spcPts val="0"/>
                </a:spcBef>
                <a:spcAft>
                  <a:spcPts val="0"/>
                </a:spcAft>
                <a:buClrTx/>
                <a:buSzTx/>
                <a:buFontTx/>
                <a:buNone/>
                <a:tabLst/>
                <a:defRPr/>
              </a:pPr>
              <a:t>2/7/2018</a:t>
            </a:fld>
            <a:endParaRPr kumimoji="0" lang="en-US" sz="15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Footer Placeholder 2"/>
          <p:cNvSpPr>
            <a:spLocks noGrp="1"/>
          </p:cNvSpPr>
          <p:nvPr>
            <p:ph type="ftr" sz="quarter" idx="1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Arial"/>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34F20780-A907-0345-B398-BAA98349BEBE}"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Arial"/>
              <a:ea typeface="+mn-ea"/>
              <a:cs typeface="+mn-cs"/>
            </a:endParaRPr>
          </a:p>
        </p:txBody>
      </p:sp>
      <p:pic>
        <p:nvPicPr>
          <p:cNvPr id="5" name="Picture 4"/>
          <p:cNvPicPr>
            <a:picLocks noChangeAspect="1"/>
          </p:cNvPicPr>
          <p:nvPr/>
        </p:nvPicPr>
        <p:blipFill>
          <a:blip r:embed="rId2"/>
          <a:stretch>
            <a:fillRect/>
          </a:stretch>
        </p:blipFill>
        <p:spPr>
          <a:xfrm>
            <a:off x="3270455" y="988573"/>
            <a:ext cx="5913120" cy="3552825"/>
          </a:xfrm>
          <a:prstGeom prst="rect">
            <a:avLst/>
          </a:prstGeom>
        </p:spPr>
      </p:pic>
      <p:sp>
        <p:nvSpPr>
          <p:cNvPr id="6" name="Rectangle 2"/>
          <p:cNvSpPr txBox="1">
            <a:spLocks noChangeArrowheads="1"/>
          </p:cNvSpPr>
          <p:nvPr/>
        </p:nvSpPr>
        <p:spPr bwMode="auto">
          <a:xfrm>
            <a:off x="296601" y="131323"/>
            <a:ext cx="6246812" cy="857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lgn="l" defTabSz="389626" rtl="0" eaLnBrk="1" latinLnBrk="0" hangingPunct="1">
              <a:spcBef>
                <a:spcPct val="0"/>
              </a:spcBef>
              <a:buNone/>
              <a:defRPr sz="2200" kern="1200">
                <a:solidFill>
                  <a:schemeClr val="bg1"/>
                </a:solidFill>
                <a:latin typeface="+mj-lt"/>
                <a:ea typeface="+mj-ea"/>
                <a:cs typeface="+mj-cs"/>
              </a:defRPr>
            </a:lvl1pPr>
          </a:lstStyle>
          <a:p>
            <a:pPr marL="0" marR="0" lvl="0" indent="0" algn="l" defTabSz="389626" rtl="0" eaLnBrk="1" fontAlgn="auto" latinLnBrk="0" hangingPunct="1">
              <a:lnSpc>
                <a:spcPct val="100000"/>
              </a:lnSpc>
              <a:spcBef>
                <a:spcPct val="0"/>
              </a:spcBef>
              <a:spcAft>
                <a:spcPts val="0"/>
              </a:spcAft>
              <a:buClrTx/>
              <a:buSzTx/>
              <a:buFontTx/>
              <a:buNone/>
              <a:tabLst/>
              <a:defRPr/>
            </a:pPr>
            <a:r>
              <a:rPr kumimoji="0" lang="en-GB" altLang="en-US" sz="2800" b="1" i="0" u="none" strike="noStrike" kern="1200" cap="none" spc="0" normalizeH="0" baseline="0" noProof="0" dirty="0">
                <a:ln>
                  <a:noFill/>
                </a:ln>
                <a:solidFill>
                  <a:prstClr val="white"/>
                </a:solidFill>
                <a:effectLst/>
                <a:uLnTx/>
                <a:uFillTx/>
                <a:latin typeface="Arial"/>
                <a:ea typeface="+mj-ea"/>
                <a:cs typeface="+mj-cs"/>
              </a:rPr>
              <a:t>Sample Reports</a:t>
            </a:r>
          </a:p>
        </p:txBody>
      </p:sp>
      <p:sp>
        <p:nvSpPr>
          <p:cNvPr id="7" name="TextBox 6">
            <a:extLst>
              <a:ext uri="{FF2B5EF4-FFF2-40B4-BE49-F238E27FC236}">
                <a16:creationId xmlns:a16="http://schemas.microsoft.com/office/drawing/2014/main" id="{357A24E8-56D8-4501-B201-01B37C783B35}"/>
              </a:ext>
            </a:extLst>
          </p:cNvPr>
          <p:cNvSpPr txBox="1"/>
          <p:nvPr/>
        </p:nvSpPr>
        <p:spPr>
          <a:xfrm>
            <a:off x="158829" y="3086002"/>
            <a:ext cx="2787943" cy="1200329"/>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ysClr val="windowText" lastClr="000000"/>
                </a:solidFill>
                <a:effectLst/>
                <a:uLnTx/>
                <a:uFillTx/>
                <a:latin typeface="Arial"/>
                <a:ea typeface="+mn-ea"/>
                <a:cs typeface="+mn-cs"/>
              </a:rPr>
              <a:t>Assistant Referee</a:t>
            </a:r>
          </a:p>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ysClr val="windowText" lastClr="000000"/>
                </a:solidFill>
                <a:effectLst/>
                <a:uLnTx/>
                <a:uFillTx/>
                <a:latin typeface="Arial"/>
                <a:ea typeface="+mn-ea"/>
                <a:cs typeface="+mn-cs"/>
              </a:rPr>
              <a:t>Mark</a:t>
            </a:r>
          </a:p>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ysClr val="windowText" lastClr="000000"/>
                </a:solidFill>
                <a:effectLst/>
                <a:uLnTx/>
                <a:uFillTx/>
                <a:latin typeface="Arial"/>
                <a:ea typeface="+mn-ea"/>
                <a:cs typeface="+mn-cs"/>
              </a:rPr>
              <a:t>8.7</a:t>
            </a:r>
          </a:p>
        </p:txBody>
      </p:sp>
      <p:sp>
        <p:nvSpPr>
          <p:cNvPr id="8" name="TextBox 7">
            <a:extLst>
              <a:ext uri="{FF2B5EF4-FFF2-40B4-BE49-F238E27FC236}">
                <a16:creationId xmlns:a16="http://schemas.microsoft.com/office/drawing/2014/main" id="{5984EC28-ECFB-4EAF-BD46-CCB5DCFE8633}"/>
              </a:ext>
            </a:extLst>
          </p:cNvPr>
          <p:cNvSpPr txBox="1"/>
          <p:nvPr/>
        </p:nvSpPr>
        <p:spPr>
          <a:xfrm>
            <a:off x="0" y="1655166"/>
            <a:ext cx="3105594" cy="707886"/>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ysClr val="windowText" lastClr="000000"/>
                </a:solidFill>
                <a:effectLst/>
                <a:uLnTx/>
                <a:uFillTx/>
                <a:latin typeface="Arial"/>
                <a:ea typeface="+mn-ea"/>
                <a:cs typeface="+mn-cs"/>
              </a:rPr>
              <a:t>Very Good Performance</a:t>
            </a:r>
          </a:p>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ysClr val="windowText" lastClr="000000"/>
                </a:solidFill>
                <a:effectLst/>
                <a:uLnTx/>
                <a:uFillTx/>
                <a:latin typeface="Arial"/>
                <a:ea typeface="+mn-ea"/>
                <a:cs typeface="+mn-cs"/>
              </a:rPr>
              <a:t>Medium Difficulty</a:t>
            </a:r>
          </a:p>
        </p:txBody>
      </p:sp>
    </p:spTree>
    <p:extLst>
      <p:ext uri="{BB962C8B-B14F-4D97-AF65-F5344CB8AC3E}">
        <p14:creationId xmlns:p14="http://schemas.microsoft.com/office/powerpoint/2010/main" val="29438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5265A4-C5C5-47B3-B9FF-2F846222AA4D}"/>
              </a:ext>
            </a:extLst>
          </p:cNvPr>
          <p:cNvSpPr/>
          <p:nvPr/>
        </p:nvSpPr>
        <p:spPr>
          <a:xfrm>
            <a:off x="-99011" y="797916"/>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2" name="Date Placeholder 1">
            <a:extLst>
              <a:ext uri="{FF2B5EF4-FFF2-40B4-BE49-F238E27FC236}">
                <a16:creationId xmlns:a16="http://schemas.microsoft.com/office/drawing/2014/main" id="{1A9B224F-90F7-4019-B9DE-FF709B794410}"/>
              </a:ext>
            </a:extLst>
          </p:cNvPr>
          <p:cNvSpPr>
            <a:spLocks noGrp="1"/>
          </p:cNvSpPr>
          <p:nvPr>
            <p:ph type="dt" sz="half" idx="10"/>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fld id="{814E0B63-3ECE-4373-8EC3-80CA671ED783}" type="datetime1">
              <a:rPr kumimoji="0" lang="en-US" sz="15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389626" rtl="0" eaLnBrk="1" fontAlgn="auto" latinLnBrk="0" hangingPunct="1">
                <a:lnSpc>
                  <a:spcPct val="100000"/>
                </a:lnSpc>
                <a:spcBef>
                  <a:spcPts val="0"/>
                </a:spcBef>
                <a:spcAft>
                  <a:spcPts val="0"/>
                </a:spcAft>
                <a:buClrTx/>
                <a:buSzTx/>
                <a:buFontTx/>
                <a:buNone/>
                <a:tabLst/>
                <a:defRPr/>
              </a:pPr>
              <a:t>2/7/2018</a:t>
            </a:fld>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a:extLst>
              <a:ext uri="{FF2B5EF4-FFF2-40B4-BE49-F238E27FC236}">
                <a16:creationId xmlns:a16="http://schemas.microsoft.com/office/drawing/2014/main" id="{0A16E661-CA2D-4E0A-8834-08FB9B8C8705}"/>
              </a:ext>
            </a:extLst>
          </p:cNvPr>
          <p:cNvSpPr>
            <a:spLocks noGrp="1"/>
          </p:cNvSpPr>
          <p:nvPr>
            <p:ph type="ftr" sz="quarter" idx="1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2C3EFA11-4E83-4EDD-A21F-421AC073B8D8}"/>
              </a:ext>
            </a:extLst>
          </p:cNvPr>
          <p:cNvSpPr>
            <a:spLocks noGrp="1"/>
          </p:cNvSpPr>
          <p:nvPr>
            <p:ph type="sldNum" sz="quarter" idx="12"/>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34F20780-A907-0345-B398-BAA98349BEBE}"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Arial"/>
              <a:ea typeface="+mn-ea"/>
              <a:cs typeface="+mn-cs"/>
            </a:endParaRPr>
          </a:p>
        </p:txBody>
      </p:sp>
      <p:pic>
        <p:nvPicPr>
          <p:cNvPr id="5" name="Picture 4">
            <a:extLst>
              <a:ext uri="{FF2B5EF4-FFF2-40B4-BE49-F238E27FC236}">
                <a16:creationId xmlns:a16="http://schemas.microsoft.com/office/drawing/2014/main" id="{83213FCA-B3EF-40E7-A6AB-2FDD030C68B5}"/>
              </a:ext>
            </a:extLst>
          </p:cNvPr>
          <p:cNvPicPr>
            <a:picLocks noChangeAspect="1"/>
          </p:cNvPicPr>
          <p:nvPr/>
        </p:nvPicPr>
        <p:blipFill>
          <a:blip r:embed="rId2"/>
          <a:stretch>
            <a:fillRect/>
          </a:stretch>
        </p:blipFill>
        <p:spPr>
          <a:xfrm>
            <a:off x="2432452" y="908334"/>
            <a:ext cx="6316838" cy="3929137"/>
          </a:xfrm>
          <a:prstGeom prst="rect">
            <a:avLst/>
          </a:prstGeom>
        </p:spPr>
      </p:pic>
      <p:sp>
        <p:nvSpPr>
          <p:cNvPr id="7" name="TextBox 6">
            <a:extLst>
              <a:ext uri="{FF2B5EF4-FFF2-40B4-BE49-F238E27FC236}">
                <a16:creationId xmlns:a16="http://schemas.microsoft.com/office/drawing/2014/main" id="{FC18ECE8-7218-4A73-AD16-60235937BEDB}"/>
              </a:ext>
            </a:extLst>
          </p:cNvPr>
          <p:cNvSpPr txBox="1"/>
          <p:nvPr/>
        </p:nvSpPr>
        <p:spPr>
          <a:xfrm>
            <a:off x="15606" y="3082412"/>
            <a:ext cx="2350322" cy="1015663"/>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Assistant Referee</a:t>
            </a:r>
          </a:p>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Mark</a:t>
            </a:r>
          </a:p>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8.4</a:t>
            </a:r>
          </a:p>
        </p:txBody>
      </p:sp>
      <p:sp>
        <p:nvSpPr>
          <p:cNvPr id="8" name="TextBox 7">
            <a:extLst>
              <a:ext uri="{FF2B5EF4-FFF2-40B4-BE49-F238E27FC236}">
                <a16:creationId xmlns:a16="http://schemas.microsoft.com/office/drawing/2014/main" id="{4B11D537-5FE7-43E8-A15A-00C0D1A7AC20}"/>
              </a:ext>
            </a:extLst>
          </p:cNvPr>
          <p:cNvSpPr txBox="1"/>
          <p:nvPr/>
        </p:nvSpPr>
        <p:spPr>
          <a:xfrm>
            <a:off x="0" y="1666568"/>
            <a:ext cx="2492990" cy="707886"/>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Good Performance</a:t>
            </a:r>
          </a:p>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Medium Difficulty</a:t>
            </a:r>
          </a:p>
        </p:txBody>
      </p:sp>
    </p:spTree>
    <p:extLst>
      <p:ext uri="{BB962C8B-B14F-4D97-AF65-F5344CB8AC3E}">
        <p14:creationId xmlns:p14="http://schemas.microsoft.com/office/powerpoint/2010/main" val="53322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FF7A3D-231A-4AAE-9DBA-6E7C005E73D8}"/>
              </a:ext>
            </a:extLst>
          </p:cNvPr>
          <p:cNvSpPr/>
          <p:nvPr/>
        </p:nvSpPr>
        <p:spPr>
          <a:xfrm>
            <a:off x="-99011" y="797916"/>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2" name="Date Placeholder 1">
            <a:extLst>
              <a:ext uri="{FF2B5EF4-FFF2-40B4-BE49-F238E27FC236}">
                <a16:creationId xmlns:a16="http://schemas.microsoft.com/office/drawing/2014/main" id="{B438B0D9-26E1-48C0-9506-1E2068885DF2}"/>
              </a:ext>
            </a:extLst>
          </p:cNvPr>
          <p:cNvSpPr>
            <a:spLocks noGrp="1"/>
          </p:cNvSpPr>
          <p:nvPr>
            <p:ph type="dt" sz="half" idx="10"/>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fld id="{B7CD0324-0184-4358-A8A6-1863549A1A16}" type="datetime1">
              <a:rPr kumimoji="0" lang="en-US" sz="15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389626" rtl="0" eaLnBrk="1" fontAlgn="auto" latinLnBrk="0" hangingPunct="1">
                <a:lnSpc>
                  <a:spcPct val="100000"/>
                </a:lnSpc>
                <a:spcBef>
                  <a:spcPts val="0"/>
                </a:spcBef>
                <a:spcAft>
                  <a:spcPts val="0"/>
                </a:spcAft>
                <a:buClrTx/>
                <a:buSzTx/>
                <a:buFontTx/>
                <a:buNone/>
                <a:tabLst/>
                <a:defRPr/>
              </a:pPr>
              <a:t>2/7/2018</a:t>
            </a:fld>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a:extLst>
              <a:ext uri="{FF2B5EF4-FFF2-40B4-BE49-F238E27FC236}">
                <a16:creationId xmlns:a16="http://schemas.microsoft.com/office/drawing/2014/main" id="{9EEE4F5D-8E32-4564-ACE4-A1EAB2471FB6}"/>
              </a:ext>
            </a:extLst>
          </p:cNvPr>
          <p:cNvSpPr>
            <a:spLocks noGrp="1"/>
          </p:cNvSpPr>
          <p:nvPr>
            <p:ph type="ftr" sz="quarter" idx="1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1D611F0C-E0D5-4B70-ACA4-5FCD1261C685}"/>
              </a:ext>
            </a:extLst>
          </p:cNvPr>
          <p:cNvSpPr>
            <a:spLocks noGrp="1"/>
          </p:cNvSpPr>
          <p:nvPr>
            <p:ph type="sldNum" sz="quarter" idx="12"/>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34F20780-A907-0345-B398-BAA98349BEBE}"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Arial"/>
              <a:ea typeface="+mn-ea"/>
              <a:cs typeface="+mn-cs"/>
            </a:endParaRPr>
          </a:p>
        </p:txBody>
      </p:sp>
      <p:pic>
        <p:nvPicPr>
          <p:cNvPr id="5" name="Picture 4">
            <a:extLst>
              <a:ext uri="{FF2B5EF4-FFF2-40B4-BE49-F238E27FC236}">
                <a16:creationId xmlns:a16="http://schemas.microsoft.com/office/drawing/2014/main" id="{2C7296F6-26A4-484C-8329-E3351046A7BA}"/>
              </a:ext>
            </a:extLst>
          </p:cNvPr>
          <p:cNvPicPr>
            <a:picLocks noChangeAspect="1"/>
          </p:cNvPicPr>
          <p:nvPr/>
        </p:nvPicPr>
        <p:blipFill rotWithShape="1">
          <a:blip r:embed="rId2"/>
          <a:srcRect b="63122"/>
          <a:stretch/>
        </p:blipFill>
        <p:spPr>
          <a:xfrm>
            <a:off x="-2985" y="1520732"/>
            <a:ext cx="9243157" cy="2102036"/>
          </a:xfrm>
          <a:prstGeom prst="rect">
            <a:avLst/>
          </a:prstGeom>
        </p:spPr>
      </p:pic>
      <p:sp>
        <p:nvSpPr>
          <p:cNvPr id="8" name="TextBox 7">
            <a:extLst>
              <a:ext uri="{FF2B5EF4-FFF2-40B4-BE49-F238E27FC236}">
                <a16:creationId xmlns:a16="http://schemas.microsoft.com/office/drawing/2014/main" id="{53BC6A8F-272F-4008-A38A-DAF81FBE5DBA}"/>
              </a:ext>
            </a:extLst>
          </p:cNvPr>
          <p:cNvSpPr txBox="1"/>
          <p:nvPr/>
        </p:nvSpPr>
        <p:spPr>
          <a:xfrm>
            <a:off x="1934556" y="3976434"/>
            <a:ext cx="6134821" cy="461665"/>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ysClr val="windowText" lastClr="000000"/>
                </a:solidFill>
                <a:effectLst/>
                <a:uLnTx/>
                <a:uFillTx/>
                <a:latin typeface="Arial"/>
                <a:ea typeface="+mn-ea"/>
                <a:cs typeface="+mn-cs"/>
              </a:rPr>
              <a:t>Major or Minor Advice or Don’t mention?</a:t>
            </a:r>
          </a:p>
        </p:txBody>
      </p:sp>
    </p:spTree>
    <p:extLst>
      <p:ext uri="{BB962C8B-B14F-4D97-AF65-F5344CB8AC3E}">
        <p14:creationId xmlns:p14="http://schemas.microsoft.com/office/powerpoint/2010/main" val="416867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026">
            <a:extLst>
              <a:ext uri="{FF2B5EF4-FFF2-40B4-BE49-F238E27FC236}">
                <a16:creationId xmlns:a16="http://schemas.microsoft.com/office/drawing/2014/main" id="{5DC1CA50-E832-49BB-8090-F0E090B5A52F}"/>
              </a:ext>
            </a:extLst>
          </p:cNvPr>
          <p:cNvSpPr>
            <a:spLocks noGrp="1" noChangeArrowheads="1"/>
          </p:cNvSpPr>
          <p:nvPr>
            <p:ph type="title"/>
          </p:nvPr>
        </p:nvSpPr>
        <p:spPr/>
        <p:txBody>
          <a:bodyPr>
            <a:normAutofit/>
          </a:bodyPr>
          <a:lstStyle/>
          <a:p>
            <a:r>
              <a:rPr lang="en-GB" altLang="en-US" sz="3200" b="1" dirty="0"/>
              <a:t>Learning Outcomes</a:t>
            </a:r>
          </a:p>
        </p:txBody>
      </p:sp>
      <p:sp>
        <p:nvSpPr>
          <p:cNvPr id="89091" name="Rectangle 1027">
            <a:extLst>
              <a:ext uri="{FF2B5EF4-FFF2-40B4-BE49-F238E27FC236}">
                <a16:creationId xmlns:a16="http://schemas.microsoft.com/office/drawing/2014/main" id="{7908638E-EB5D-4FE8-B9A3-ADF020D7AC0E}"/>
              </a:ext>
            </a:extLst>
          </p:cNvPr>
          <p:cNvSpPr>
            <a:spLocks noGrp="1" noChangeArrowheads="1"/>
          </p:cNvSpPr>
          <p:nvPr>
            <p:ph type="body" idx="1"/>
          </p:nvPr>
        </p:nvSpPr>
        <p:spPr>
          <a:xfrm>
            <a:off x="2853861" y="1570062"/>
            <a:ext cx="6016402" cy="3170840"/>
          </a:xfrm>
        </p:spPr>
        <p:txBody>
          <a:bodyPr>
            <a:noAutofit/>
          </a:bodyPr>
          <a:lstStyle/>
          <a:p>
            <a:pPr>
              <a:spcBef>
                <a:spcPct val="50000"/>
              </a:spcBef>
              <a:defRPr/>
            </a:pPr>
            <a:r>
              <a:rPr lang="en-GB" sz="2400" i="1" dirty="0">
                <a:latin typeface="Gill Sans MT" pitchFamily="34" charset="0"/>
              </a:rPr>
              <a:t>critically evaluate your own feedback to referees and recognise the issues that influence quality and	consistency of feedback </a:t>
            </a:r>
          </a:p>
        </p:txBody>
      </p:sp>
      <p:pic>
        <p:nvPicPr>
          <p:cNvPr id="6148" name="Picture 9" descr="http://static.wix.com/media/f3b4091c9db5788f7078c4999a1d515a.wix_mp">
            <a:extLst>
              <a:ext uri="{FF2B5EF4-FFF2-40B4-BE49-F238E27FC236}">
                <a16:creationId xmlns:a16="http://schemas.microsoft.com/office/drawing/2014/main" id="{CB2E4CFD-630A-40B1-A9ED-8C06C2A84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66" y="1720453"/>
            <a:ext cx="2496741" cy="170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92EB684-1294-4732-B33B-27F091E3E72F}"/>
              </a:ext>
            </a:extLst>
          </p:cNvPr>
          <p:cNvSpPr/>
          <p:nvPr/>
        </p:nvSpPr>
        <p:spPr>
          <a:xfrm>
            <a:off x="192866" y="952661"/>
            <a:ext cx="6775124" cy="461665"/>
          </a:xfrm>
          <a:prstGeom prst="rect">
            <a:avLst/>
          </a:prstGeom>
        </p:spPr>
        <p:txBody>
          <a:bodyPr wrap="none">
            <a:spAutoFit/>
          </a:bodyPr>
          <a:lstStyle/>
          <a:p>
            <a:pPr>
              <a:spcBef>
                <a:spcPct val="50000"/>
              </a:spcBef>
              <a:buFontTx/>
              <a:buNone/>
              <a:defRPr/>
            </a:pPr>
            <a:r>
              <a:rPr lang="en-GB" sz="2400" b="1" dirty="0">
                <a:latin typeface="Gill Sans MT" pitchFamily="34" charset="0"/>
              </a:rPr>
              <a:t>By the end of this session you will be able to…</a:t>
            </a:r>
          </a:p>
        </p:txBody>
      </p:sp>
    </p:spTree>
    <p:extLst>
      <p:ext uri="{BB962C8B-B14F-4D97-AF65-F5344CB8AC3E}">
        <p14:creationId xmlns:p14="http://schemas.microsoft.com/office/powerpoint/2010/main" val="286381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wipe(left)">
                                      <p:cBhvr>
                                        <p:cTn id="7" dur="500"/>
                                        <p:tgtEl>
                                          <p:spTgt spid="890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uiExpand="1"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49BF8E-F533-4FDE-855C-4F591F5677D9}"/>
              </a:ext>
            </a:extLst>
          </p:cNvPr>
          <p:cNvSpPr/>
          <p:nvPr/>
        </p:nvSpPr>
        <p:spPr>
          <a:xfrm>
            <a:off x="-99011" y="797916"/>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2" name="Date Placeholder 1">
            <a:extLst>
              <a:ext uri="{FF2B5EF4-FFF2-40B4-BE49-F238E27FC236}">
                <a16:creationId xmlns:a16="http://schemas.microsoft.com/office/drawing/2014/main" id="{B33B54BD-51F2-40D7-A59B-A38E13AFB36D}"/>
              </a:ext>
            </a:extLst>
          </p:cNvPr>
          <p:cNvSpPr>
            <a:spLocks noGrp="1"/>
          </p:cNvSpPr>
          <p:nvPr>
            <p:ph type="dt" sz="half" idx="10"/>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fld id="{EDE15DF0-ABB7-433C-949F-2696E3586E44}" type="datetime1">
              <a:rPr kumimoji="0" lang="en-US" sz="15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389626" rtl="0" eaLnBrk="1" fontAlgn="auto" latinLnBrk="0" hangingPunct="1">
                <a:lnSpc>
                  <a:spcPct val="100000"/>
                </a:lnSpc>
                <a:spcBef>
                  <a:spcPts val="0"/>
                </a:spcBef>
                <a:spcAft>
                  <a:spcPts val="0"/>
                </a:spcAft>
                <a:buClrTx/>
                <a:buSzTx/>
                <a:buFontTx/>
                <a:buNone/>
                <a:tabLst/>
                <a:defRPr/>
              </a:pPr>
              <a:t>2/7/2018</a:t>
            </a:fld>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a:extLst>
              <a:ext uri="{FF2B5EF4-FFF2-40B4-BE49-F238E27FC236}">
                <a16:creationId xmlns:a16="http://schemas.microsoft.com/office/drawing/2014/main" id="{A45D6C0E-3F02-4729-872C-1DEA85708907}"/>
              </a:ext>
            </a:extLst>
          </p:cNvPr>
          <p:cNvSpPr>
            <a:spLocks noGrp="1"/>
          </p:cNvSpPr>
          <p:nvPr>
            <p:ph type="ftr" sz="quarter" idx="1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94D6F0F5-5D0A-42A5-8588-819E15610A8D}"/>
              </a:ext>
            </a:extLst>
          </p:cNvPr>
          <p:cNvSpPr>
            <a:spLocks noGrp="1"/>
          </p:cNvSpPr>
          <p:nvPr>
            <p:ph type="sldNum" sz="quarter" idx="12"/>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34F20780-A907-0345-B398-BAA98349BEBE}"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Arial"/>
              <a:ea typeface="+mn-ea"/>
              <a:cs typeface="+mn-cs"/>
            </a:endParaRPr>
          </a:p>
        </p:txBody>
      </p:sp>
      <p:pic>
        <p:nvPicPr>
          <p:cNvPr id="5" name="Picture 4">
            <a:extLst>
              <a:ext uri="{FF2B5EF4-FFF2-40B4-BE49-F238E27FC236}">
                <a16:creationId xmlns:a16="http://schemas.microsoft.com/office/drawing/2014/main" id="{66AA7518-7B8F-4A68-B82C-D3E3CEE492DE}"/>
              </a:ext>
            </a:extLst>
          </p:cNvPr>
          <p:cNvPicPr>
            <a:picLocks noChangeAspect="1"/>
          </p:cNvPicPr>
          <p:nvPr/>
        </p:nvPicPr>
        <p:blipFill>
          <a:blip r:embed="rId2"/>
          <a:stretch>
            <a:fillRect/>
          </a:stretch>
        </p:blipFill>
        <p:spPr>
          <a:xfrm>
            <a:off x="2466488" y="933472"/>
            <a:ext cx="6585766" cy="3894338"/>
          </a:xfrm>
          <a:prstGeom prst="rect">
            <a:avLst/>
          </a:prstGeom>
        </p:spPr>
      </p:pic>
      <p:sp>
        <p:nvSpPr>
          <p:cNvPr id="6" name="TextBox 5">
            <a:extLst>
              <a:ext uri="{FF2B5EF4-FFF2-40B4-BE49-F238E27FC236}">
                <a16:creationId xmlns:a16="http://schemas.microsoft.com/office/drawing/2014/main" id="{F69FCDDD-D908-493D-BF75-F82FAA5FBFF3}"/>
              </a:ext>
            </a:extLst>
          </p:cNvPr>
          <p:cNvSpPr txBox="1"/>
          <p:nvPr/>
        </p:nvSpPr>
        <p:spPr>
          <a:xfrm>
            <a:off x="302873" y="3082412"/>
            <a:ext cx="1794082" cy="707886"/>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Referee Mark</a:t>
            </a:r>
          </a:p>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8.4</a:t>
            </a:r>
          </a:p>
        </p:txBody>
      </p:sp>
      <p:sp>
        <p:nvSpPr>
          <p:cNvPr id="7" name="TextBox 6">
            <a:extLst>
              <a:ext uri="{FF2B5EF4-FFF2-40B4-BE49-F238E27FC236}">
                <a16:creationId xmlns:a16="http://schemas.microsoft.com/office/drawing/2014/main" id="{68E91D58-96FB-46C1-B831-226DD13A9EDB}"/>
              </a:ext>
            </a:extLst>
          </p:cNvPr>
          <p:cNvSpPr txBox="1"/>
          <p:nvPr/>
        </p:nvSpPr>
        <p:spPr>
          <a:xfrm>
            <a:off x="-46581" y="1666568"/>
            <a:ext cx="2492990" cy="707886"/>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Good Performance</a:t>
            </a:r>
          </a:p>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Medium Difficulty</a:t>
            </a:r>
          </a:p>
        </p:txBody>
      </p:sp>
      <p:grpSp>
        <p:nvGrpSpPr>
          <p:cNvPr id="13" name="Group 12">
            <a:extLst>
              <a:ext uri="{FF2B5EF4-FFF2-40B4-BE49-F238E27FC236}">
                <a16:creationId xmlns:a16="http://schemas.microsoft.com/office/drawing/2014/main" id="{E18085A8-0A99-43AF-A603-84A4FB8DDFB2}"/>
              </a:ext>
            </a:extLst>
          </p:cNvPr>
          <p:cNvGrpSpPr/>
          <p:nvPr/>
        </p:nvGrpSpPr>
        <p:grpSpPr>
          <a:xfrm>
            <a:off x="-291210" y="797916"/>
            <a:ext cx="9435210" cy="4455516"/>
            <a:chOff x="0" y="854654"/>
            <a:chExt cx="9435210" cy="4455516"/>
          </a:xfrm>
        </p:grpSpPr>
        <p:sp>
          <p:nvSpPr>
            <p:cNvPr id="11" name="Rectangle 10">
              <a:extLst>
                <a:ext uri="{FF2B5EF4-FFF2-40B4-BE49-F238E27FC236}">
                  <a16:creationId xmlns:a16="http://schemas.microsoft.com/office/drawing/2014/main" id="{631CDAA7-EA95-47AE-96DE-EA80701A4CEE}"/>
                </a:ext>
              </a:extLst>
            </p:cNvPr>
            <p:cNvSpPr/>
            <p:nvPr/>
          </p:nvSpPr>
          <p:spPr>
            <a:xfrm>
              <a:off x="0" y="854654"/>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pic>
          <p:nvPicPr>
            <p:cNvPr id="9" name="Picture 8">
              <a:extLst>
                <a:ext uri="{FF2B5EF4-FFF2-40B4-BE49-F238E27FC236}">
                  <a16:creationId xmlns:a16="http://schemas.microsoft.com/office/drawing/2014/main" id="{C376370C-8003-4AFE-B5B8-543105585856}"/>
                </a:ext>
              </a:extLst>
            </p:cNvPr>
            <p:cNvPicPr>
              <a:picLocks noChangeAspect="1"/>
            </p:cNvPicPr>
            <p:nvPr/>
          </p:nvPicPr>
          <p:blipFill>
            <a:blip r:embed="rId3"/>
            <a:stretch>
              <a:fillRect/>
            </a:stretch>
          </p:blipFill>
          <p:spPr>
            <a:xfrm>
              <a:off x="314296" y="1249047"/>
              <a:ext cx="8806618" cy="3361930"/>
            </a:xfrm>
            <a:prstGeom prst="rect">
              <a:avLst/>
            </a:prstGeom>
          </p:spPr>
        </p:pic>
      </p:grpSp>
      <p:grpSp>
        <p:nvGrpSpPr>
          <p:cNvPr id="15" name="Group 14">
            <a:extLst>
              <a:ext uri="{FF2B5EF4-FFF2-40B4-BE49-F238E27FC236}">
                <a16:creationId xmlns:a16="http://schemas.microsoft.com/office/drawing/2014/main" id="{287771B7-043B-4903-8221-9BA210D2BD79}"/>
              </a:ext>
            </a:extLst>
          </p:cNvPr>
          <p:cNvGrpSpPr/>
          <p:nvPr/>
        </p:nvGrpSpPr>
        <p:grpSpPr>
          <a:xfrm>
            <a:off x="-145605" y="854654"/>
            <a:ext cx="9435210" cy="4455516"/>
            <a:chOff x="173732" y="950316"/>
            <a:chExt cx="9435210" cy="4455516"/>
          </a:xfrm>
        </p:grpSpPr>
        <p:sp>
          <p:nvSpPr>
            <p:cNvPr id="14" name="Rectangle 13">
              <a:extLst>
                <a:ext uri="{FF2B5EF4-FFF2-40B4-BE49-F238E27FC236}">
                  <a16:creationId xmlns:a16="http://schemas.microsoft.com/office/drawing/2014/main" id="{10575E2F-AD01-4828-9967-EBB4FABAB4A7}"/>
                </a:ext>
              </a:extLst>
            </p:cNvPr>
            <p:cNvSpPr/>
            <p:nvPr/>
          </p:nvSpPr>
          <p:spPr>
            <a:xfrm>
              <a:off x="173732" y="950316"/>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pic>
          <p:nvPicPr>
            <p:cNvPr id="10" name="Picture 9">
              <a:extLst>
                <a:ext uri="{FF2B5EF4-FFF2-40B4-BE49-F238E27FC236}">
                  <a16:creationId xmlns:a16="http://schemas.microsoft.com/office/drawing/2014/main" id="{18E18152-9083-4190-BE66-3A938AEDE7CB}"/>
                </a:ext>
              </a:extLst>
            </p:cNvPr>
            <p:cNvPicPr>
              <a:picLocks noChangeAspect="1"/>
            </p:cNvPicPr>
            <p:nvPr/>
          </p:nvPicPr>
          <p:blipFill>
            <a:blip r:embed="rId4"/>
            <a:stretch>
              <a:fillRect/>
            </a:stretch>
          </p:blipFill>
          <p:spPr>
            <a:xfrm>
              <a:off x="318151" y="1876174"/>
              <a:ext cx="8910406" cy="2603800"/>
            </a:xfrm>
            <a:prstGeom prst="rect">
              <a:avLst/>
            </a:prstGeom>
          </p:spPr>
        </p:pic>
      </p:grpSp>
    </p:spTree>
    <p:extLst>
      <p:ext uri="{BB962C8B-B14F-4D97-AF65-F5344CB8AC3E}">
        <p14:creationId xmlns:p14="http://schemas.microsoft.com/office/powerpoint/2010/main" val="188506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131323"/>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en-GB" altLang="en-US" sz="2800" b="1" dirty="0">
                <a:solidFill>
                  <a:schemeClr val="bg1"/>
                </a:solidFill>
              </a:rPr>
              <a:t>Assessment Guidelines – Advice</a:t>
            </a:r>
          </a:p>
        </p:txBody>
      </p:sp>
      <p:sp>
        <p:nvSpPr>
          <p:cNvPr id="3" name="Rectangle 2"/>
          <p:cNvSpPr/>
          <p:nvPr/>
        </p:nvSpPr>
        <p:spPr>
          <a:xfrm>
            <a:off x="296601" y="977301"/>
            <a:ext cx="8654452" cy="1213153"/>
          </a:xfrm>
          <a:prstGeom prst="rect">
            <a:avLst/>
          </a:prstGeom>
        </p:spPr>
        <p:txBody>
          <a:bodyPr wrap="square">
            <a:spAutoFit/>
          </a:bodyPr>
          <a:lstStyle/>
          <a:p>
            <a:pPr marL="0" marR="0" lvl="0" indent="0" algn="l" defTabSz="389626" rtl="0" eaLnBrk="1" fontAlgn="auto" latinLnBrk="0" hangingPunct="1">
              <a:lnSpc>
                <a:spcPct val="100000"/>
              </a:lnSpc>
              <a:spcBef>
                <a:spcPts val="10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Assessment Report</a:t>
            </a:r>
          </a:p>
          <a:p>
            <a:pPr marL="0" marR="0" lvl="0" indent="0" algn="l" defTabSz="389626" rtl="0" eaLnBrk="1" fontAlgn="auto" latinLnBrk="0" hangingPunct="1">
              <a:lnSpc>
                <a:spcPct val="100000"/>
              </a:lnSpc>
              <a:spcBef>
                <a:spcPts val="10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extBox 1"/>
          <p:cNvSpPr txBox="1"/>
          <p:nvPr/>
        </p:nvSpPr>
        <p:spPr>
          <a:xfrm>
            <a:off x="484561" y="1465435"/>
            <a:ext cx="8082843" cy="2677656"/>
          </a:xfrm>
          <a:prstGeom prst="rect">
            <a:avLst/>
          </a:prstGeom>
          <a:noFill/>
        </p:spPr>
        <p:txBody>
          <a:bodyPr wrap="square" rtlCol="0">
            <a:spAutoFit/>
          </a:bodyPr>
          <a:lstStyle/>
          <a:p>
            <a:pPr marL="0" marR="0" lvl="0" indent="0" algn="l" defTabSz="389626"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Positive Points</a:t>
            </a:r>
          </a:p>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389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 timed reference points from decisions (but not every decision)!</a:t>
            </a:r>
          </a:p>
          <a:p>
            <a:pPr marL="285750" marR="0" lvl="0" indent="-285750" algn="l" defTabSz="389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Describe what you saw – evidence (brief)</a:t>
            </a:r>
          </a:p>
          <a:p>
            <a:pPr marL="285750" marR="0" lvl="0" indent="-285750" algn="l" defTabSz="389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positive points must justify the mark you are awarding</a:t>
            </a:r>
          </a:p>
        </p:txBody>
      </p:sp>
    </p:spTree>
    <p:extLst>
      <p:ext uri="{BB962C8B-B14F-4D97-AF65-F5344CB8AC3E}">
        <p14:creationId xmlns:p14="http://schemas.microsoft.com/office/powerpoint/2010/main" val="36238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rgbClr val="D9D5BD"/>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rgbClr val="D9D5BD"/>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rgbClr val="D9D5B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131323"/>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en-GB" altLang="en-US" sz="2800" b="1" dirty="0">
                <a:solidFill>
                  <a:schemeClr val="bg1"/>
                </a:solidFill>
              </a:rPr>
              <a:t>Assessment Guidelines – Advice</a:t>
            </a:r>
          </a:p>
        </p:txBody>
      </p:sp>
      <p:sp>
        <p:nvSpPr>
          <p:cNvPr id="3" name="Rectangle 2"/>
          <p:cNvSpPr/>
          <p:nvPr/>
        </p:nvSpPr>
        <p:spPr>
          <a:xfrm>
            <a:off x="296601" y="977301"/>
            <a:ext cx="8654452" cy="1213153"/>
          </a:xfrm>
          <a:prstGeom prst="rect">
            <a:avLst/>
          </a:prstGeom>
        </p:spPr>
        <p:txBody>
          <a:bodyPr wrap="square">
            <a:spAutoFit/>
          </a:bodyPr>
          <a:lstStyle/>
          <a:p>
            <a:pPr marL="0" marR="0" lvl="0" indent="0" algn="l" defTabSz="389626" rtl="0" eaLnBrk="1" fontAlgn="auto" latinLnBrk="0" hangingPunct="1">
              <a:lnSpc>
                <a:spcPct val="100000"/>
              </a:lnSpc>
              <a:spcBef>
                <a:spcPts val="10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Assessment Report</a:t>
            </a:r>
          </a:p>
          <a:p>
            <a:pPr marL="0" marR="0" lvl="0" indent="0" algn="l" defTabSz="389626" rtl="0" eaLnBrk="1" fontAlgn="auto" latinLnBrk="0" hangingPunct="1">
              <a:lnSpc>
                <a:spcPct val="100000"/>
              </a:lnSpc>
              <a:spcBef>
                <a:spcPts val="10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TextBox 4"/>
          <p:cNvSpPr txBox="1"/>
          <p:nvPr/>
        </p:nvSpPr>
        <p:spPr>
          <a:xfrm>
            <a:off x="296601" y="1469629"/>
            <a:ext cx="8591531" cy="3416320"/>
          </a:xfrm>
          <a:prstGeom prst="rect">
            <a:avLst/>
          </a:prstGeom>
          <a:noFill/>
        </p:spPr>
        <p:txBody>
          <a:bodyPr wrap="square" rtlCol="0">
            <a:spAutoFit/>
          </a:bodyPr>
          <a:lstStyle/>
          <a:p>
            <a:pPr marL="0" marR="0" lvl="0" indent="0" algn="l" defTabSz="389626"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Points and Advice for Improvement</a:t>
            </a:r>
          </a:p>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389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 timed reference points which clearly have an impact on performance</a:t>
            </a:r>
          </a:p>
          <a:p>
            <a:pPr marL="285750" marR="0" lvl="0" indent="-285750" algn="l" defTabSz="389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 your experience to offer advice on how to improve performance</a:t>
            </a:r>
          </a:p>
          <a:p>
            <a:pPr marL="285750" marR="0" lvl="0" indent="-285750" algn="l" defTabSz="3896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negative points may have an affect on the mark you are awarding</a:t>
            </a:r>
          </a:p>
          <a:p>
            <a:pPr marL="285750" marR="0" lvl="0" indent="-285750" algn="l" defTabSz="38962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5806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rgbClr val="D9D5BD"/>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rgbClr val="D9D5BD"/>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rgbClr val="D9D5B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p:cNvSpPr>
            <a:spLocks noGrp="1"/>
          </p:cNvSpPr>
          <p:nvPr>
            <p:ph type="sldNum" sz="quarter" idx="4294967295"/>
          </p:nvPr>
        </p:nvSpPr>
        <p:spPr bwMode="auto">
          <a:xfrm>
            <a:off x="6229350" y="4800600"/>
            <a:ext cx="1600200" cy="17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2C195C82-CD14-4B76-A7A6-9404988893EA}" type="slidenum">
              <a:rPr lang="en-US" altLang="en-US"/>
              <a:pPr eaLnBrk="1" hangingPunct="1"/>
              <a:t>23</a:t>
            </a:fld>
            <a:endParaRPr lang="en-US" altLang="en-US"/>
          </a:p>
        </p:txBody>
      </p:sp>
      <p:sp>
        <p:nvSpPr>
          <p:cNvPr id="5" name="Rectangle 5"/>
          <p:cNvSpPr txBox="1">
            <a:spLocks noChangeArrowheads="1"/>
          </p:cNvSpPr>
          <p:nvPr/>
        </p:nvSpPr>
        <p:spPr bwMode="gray">
          <a:xfrm>
            <a:off x="1143000" y="2500315"/>
            <a:ext cx="6858000" cy="450056"/>
          </a:xfrm>
          <a:prstGeom prst="rect">
            <a:avLst/>
          </a:prstGeom>
          <a:noFill/>
          <a:ln w="9525">
            <a:noFill/>
            <a:miter lim="800000"/>
            <a:headEnd/>
            <a:tailEnd/>
          </a:ln>
          <a:effectLst>
            <a:outerShdw blurRad="127000" dist="38100" dir="5400000" algn="tl" rotWithShape="0">
              <a:prstClr val="black">
                <a:alpha val="30000"/>
              </a:prstClr>
            </a:outerShdw>
          </a:effectLst>
        </p:spPr>
        <p:txBody>
          <a:bodyPr lIns="0" rIns="0" anchor="ctr"/>
          <a:lstStyle/>
          <a:p>
            <a:pPr algn="ctr">
              <a:lnSpc>
                <a:spcPct val="95000"/>
              </a:lnSpc>
              <a:defRPr/>
            </a:pPr>
            <a:r>
              <a:rPr lang="en-US" sz="4500" b="1" dirty="0">
                <a:cs typeface="Arial" charset="0"/>
              </a:rPr>
              <a:t>Any Questions?</a:t>
            </a:r>
          </a:p>
        </p:txBody>
      </p:sp>
    </p:spTree>
    <p:extLst>
      <p:ext uri="{BB962C8B-B14F-4D97-AF65-F5344CB8AC3E}">
        <p14:creationId xmlns:p14="http://schemas.microsoft.com/office/powerpoint/2010/main" val="1976980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fld id="{41D7C9C0-18F2-4209-801C-0863960B5F05}" type="datetime1">
              <a:rPr kumimoji="0" lang="en-US" sz="15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389626" rtl="0" eaLnBrk="1" fontAlgn="auto" latinLnBrk="0" hangingPunct="1">
                <a:lnSpc>
                  <a:spcPct val="100000"/>
                </a:lnSpc>
                <a:spcBef>
                  <a:spcPts val="0"/>
                </a:spcBef>
                <a:spcAft>
                  <a:spcPts val="0"/>
                </a:spcAft>
                <a:buClrTx/>
                <a:buSzTx/>
                <a:buFontTx/>
                <a:buNone/>
                <a:tabLst/>
                <a:defRPr/>
              </a:pPr>
              <a:t>2/7/2018</a:t>
            </a:fld>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p:cNvSpPr>
            <a:spLocks noGrp="1"/>
          </p:cNvSpPr>
          <p:nvPr>
            <p:ph type="ftr" sz="quarter" idx="1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34F20780-A907-0345-B398-BAA98349BEBE}"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5" name="Rectangle 4"/>
          <p:cNvSpPr/>
          <p:nvPr/>
        </p:nvSpPr>
        <p:spPr>
          <a:xfrm>
            <a:off x="360726" y="1237610"/>
            <a:ext cx="8440373" cy="2113079"/>
          </a:xfrm>
          <a:prstGeom prst="rect">
            <a:avLst/>
          </a:prstGeom>
        </p:spPr>
        <p:txBody>
          <a:bodyPr wrap="square">
            <a:spAutoFit/>
          </a:bodyPr>
          <a:lstStyle/>
          <a:p>
            <a:pPr marL="342900" marR="0" lvl="0" indent="-342900" algn="l" defTabSz="38962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black"/>
                </a:solidFill>
                <a:effectLst/>
                <a:uLnTx/>
                <a:uFillTx/>
                <a:latin typeface="Arial"/>
                <a:ea typeface="+mn-ea"/>
                <a:cs typeface="+mn-cs"/>
              </a:rPr>
              <a:t>Prioritise</a:t>
            </a:r>
            <a:r>
              <a:rPr kumimoji="0" lang="en-US" sz="2800" b="0" i="0" u="none" strike="noStrike" kern="1200" cap="none" spc="0" normalizeH="0" baseline="0" noProof="0" dirty="0">
                <a:ln>
                  <a:noFill/>
                </a:ln>
                <a:solidFill>
                  <a:prstClr val="black"/>
                </a:solidFill>
                <a:effectLst/>
                <a:uLnTx/>
                <a:uFillTx/>
                <a:latin typeface="Arial"/>
                <a:ea typeface="+mn-ea"/>
                <a:cs typeface="+mn-cs"/>
              </a:rPr>
              <a:t> the strengths and development areas</a:t>
            </a:r>
          </a:p>
          <a:p>
            <a:pPr marL="342900" marR="0" lvl="0" indent="-342900" algn="l" defTabSz="38962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a:ea typeface="+mn-ea"/>
                <a:cs typeface="+mn-cs"/>
              </a:rPr>
              <a:t>Constructive comments</a:t>
            </a:r>
          </a:p>
          <a:p>
            <a:pPr marL="342900" marR="0" lvl="0" indent="-342900" algn="l" defTabSz="38962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a:ea typeface="+mn-ea"/>
                <a:cs typeface="+mn-cs"/>
              </a:rPr>
              <a:t>Advice and support</a:t>
            </a:r>
          </a:p>
          <a:p>
            <a:pPr marL="342900" marR="0" lvl="0" indent="-342900" algn="l" defTabSz="38962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Arial"/>
                <a:ea typeface="+mn-ea"/>
                <a:cs typeface="+mn-cs"/>
              </a:rPr>
              <a:t>Ability to motivate</a:t>
            </a:r>
          </a:p>
        </p:txBody>
      </p:sp>
      <p:sp>
        <p:nvSpPr>
          <p:cNvPr id="6" name="Rectangle 2">
            <a:extLst>
              <a:ext uri="{FF2B5EF4-FFF2-40B4-BE49-F238E27FC236}">
                <a16:creationId xmlns:a16="http://schemas.microsoft.com/office/drawing/2014/main" id="{4A9DACD8-1B2F-4D20-AE8A-8C7FABA3D246}"/>
              </a:ext>
            </a:extLst>
          </p:cNvPr>
          <p:cNvSpPr txBox="1">
            <a:spLocks noChangeArrowheads="1"/>
          </p:cNvSpPr>
          <p:nvPr/>
        </p:nvSpPr>
        <p:spPr bwMode="auto">
          <a:xfrm>
            <a:off x="360727" y="102141"/>
            <a:ext cx="8229600" cy="857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lgn="l" defTabSz="389626" rtl="0" eaLnBrk="1" latinLnBrk="0" hangingPunct="1">
              <a:spcBef>
                <a:spcPct val="0"/>
              </a:spcBef>
              <a:buNone/>
              <a:defRPr sz="2200" kern="1200">
                <a:solidFill>
                  <a:schemeClr val="bg1"/>
                </a:solidFill>
                <a:latin typeface="+mj-lt"/>
                <a:ea typeface="+mj-ea"/>
                <a:cs typeface="+mj-cs"/>
              </a:defRPr>
            </a:lvl1pPr>
          </a:lstStyle>
          <a:p>
            <a:pPr marL="0" marR="0" lvl="0" indent="0" algn="l" defTabSz="389626" rtl="0" eaLnBrk="1" fontAlgn="auto" latinLnBrk="0" hangingPunct="1">
              <a:lnSpc>
                <a:spcPct val="100000"/>
              </a:lnSpc>
              <a:spcBef>
                <a:spcPct val="0"/>
              </a:spcBef>
              <a:spcAft>
                <a:spcPts val="0"/>
              </a:spcAft>
              <a:buClrTx/>
              <a:buSzTx/>
              <a:buFontTx/>
              <a:buNone/>
              <a:tabLst/>
              <a:defRPr/>
            </a:pPr>
            <a:r>
              <a:rPr kumimoji="0" lang="en-GB" altLang="en-US" sz="3200" b="1" i="0" u="none" strike="noStrike" kern="1200" cap="none" spc="0" normalizeH="0" baseline="0" noProof="0" dirty="0">
                <a:ln>
                  <a:noFill/>
                </a:ln>
                <a:solidFill>
                  <a:prstClr val="white"/>
                </a:solidFill>
                <a:effectLst/>
                <a:uLnTx/>
                <a:uFillTx/>
                <a:latin typeface="Arial"/>
                <a:ea typeface="+mj-ea"/>
                <a:cs typeface="+mj-cs"/>
              </a:rPr>
              <a:t>Summary</a:t>
            </a:r>
          </a:p>
        </p:txBody>
      </p:sp>
    </p:spTree>
    <p:extLst>
      <p:ext uri="{BB962C8B-B14F-4D97-AF65-F5344CB8AC3E}">
        <p14:creationId xmlns:p14="http://schemas.microsoft.com/office/powerpoint/2010/main" val="163547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9070ED-5FCC-4CC0-965E-C89E389D000E}"/>
              </a:ext>
            </a:extLst>
          </p:cNvPr>
          <p:cNvPicPr>
            <a:picLocks noChangeAspect="1"/>
          </p:cNvPicPr>
          <p:nvPr/>
        </p:nvPicPr>
        <p:blipFill>
          <a:blip r:embed="rId2"/>
          <a:stretch>
            <a:fillRect/>
          </a:stretch>
        </p:blipFill>
        <p:spPr>
          <a:xfrm>
            <a:off x="-174726" y="-60326"/>
            <a:ext cx="9860377" cy="5418593"/>
          </a:xfrm>
          <a:prstGeom prst="rect">
            <a:avLst/>
          </a:prstGeom>
        </p:spPr>
      </p:pic>
      <p:sp>
        <p:nvSpPr>
          <p:cNvPr id="4" name="Title 3">
            <a:extLst>
              <a:ext uri="{FF2B5EF4-FFF2-40B4-BE49-F238E27FC236}">
                <a16:creationId xmlns:a16="http://schemas.microsoft.com/office/drawing/2014/main" id="{D615F159-76F8-452B-BB57-48307BD6115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025027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2403475"/>
            <a:ext cx="8229600" cy="857250"/>
          </a:xfrm>
        </p:spPr>
        <p:txBody>
          <a:bodyPr/>
          <a:lstStyle/>
          <a:p>
            <a:r>
              <a:rPr lang="en-US" dirty="0"/>
              <a:t>Thank you</a:t>
            </a:r>
          </a:p>
        </p:txBody>
      </p:sp>
    </p:spTree>
    <p:extLst>
      <p:ext uri="{BB962C8B-B14F-4D97-AF65-F5344CB8AC3E}">
        <p14:creationId xmlns:p14="http://schemas.microsoft.com/office/powerpoint/2010/main" val="38972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heir future in your hands"/>
          <p:cNvPicPr>
            <a:picLocks noChangeAspect="1" noChangeArrowheads="1"/>
          </p:cNvPicPr>
          <p:nvPr/>
        </p:nvPicPr>
        <p:blipFill rotWithShape="1">
          <a:blip r:embed="rId3">
            <a:extLst>
              <a:ext uri="{28A0092B-C50C-407E-A947-70E740481C1C}">
                <a14:useLocalDpi xmlns:a14="http://schemas.microsoft.com/office/drawing/2010/main" val="0"/>
              </a:ext>
            </a:extLst>
          </a:blip>
          <a:srcRect b="13247"/>
          <a:stretch/>
        </p:blipFill>
        <p:spPr bwMode="auto">
          <a:xfrm>
            <a:off x="266758" y="1077226"/>
            <a:ext cx="5905500" cy="33052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569416" y="1722253"/>
            <a:ext cx="2307826" cy="2314254"/>
            <a:chOff x="6569416" y="1722253"/>
            <a:chExt cx="2307826" cy="2314254"/>
          </a:xfrm>
        </p:grpSpPr>
        <p:pic>
          <p:nvPicPr>
            <p:cNvPr id="3076" name="Picture 4" descr="Image result for hand on a 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416" y="1722253"/>
              <a:ext cx="2307826" cy="15385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40715" y="3328621"/>
              <a:ext cx="1765228" cy="707886"/>
            </a:xfrm>
            <a:prstGeom prst="rect">
              <a:avLst/>
            </a:prstGeom>
            <a:noFill/>
          </p:spPr>
          <p:txBody>
            <a:bodyPr wrap="none" rtlCol="0">
              <a:spAutoFit/>
            </a:bodyPr>
            <a:lstStyle/>
            <a:p>
              <a:pPr algn="ctr"/>
              <a:r>
                <a:rPr lang="en-GB" sz="2000" dirty="0">
                  <a:latin typeface="Arial" panose="020B0604020202020204" pitchFamily="34" charset="0"/>
                  <a:cs typeface="Arial" panose="020B0604020202020204" pitchFamily="34" charset="0"/>
                </a:rPr>
                <a:t>Their future in</a:t>
              </a:r>
            </a:p>
            <a:p>
              <a:pPr algn="ctr"/>
              <a:r>
                <a:rPr lang="en-GB" sz="2000" dirty="0">
                  <a:latin typeface="Arial" panose="020B0604020202020204" pitchFamily="34" charset="0"/>
                  <a:cs typeface="Arial" panose="020B0604020202020204" pitchFamily="34" charset="0"/>
                </a:rPr>
                <a:t>your hands</a:t>
              </a:r>
            </a:p>
          </p:txBody>
        </p:sp>
      </p:grpSp>
    </p:spTree>
    <p:extLst>
      <p:ext uri="{BB962C8B-B14F-4D97-AF65-F5344CB8AC3E}">
        <p14:creationId xmlns:p14="http://schemas.microsoft.com/office/powerpoint/2010/main" val="574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8AD38-3C13-4B96-A962-658F105EF8B5}"/>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55D07CDC-48E0-4C3C-A9F8-4028F46DADD4}"/>
              </a:ext>
            </a:extLst>
          </p:cNvPr>
          <p:cNvSpPr>
            <a:spLocks noGrp="1"/>
          </p:cNvSpPr>
          <p:nvPr>
            <p:ph type="dt" sz="half" idx="10"/>
          </p:nvPr>
        </p:nvSpPr>
        <p:spPr/>
        <p:txBody>
          <a:bodyPr/>
          <a:lstStyle/>
          <a:p>
            <a:fld id="{D4497998-4AF2-465A-B08F-5B0A748D7082}" type="datetime1">
              <a:rPr lang="en-US" smtClean="0"/>
              <a:t>2/7/2018</a:t>
            </a:fld>
            <a:endParaRPr lang="en-US"/>
          </a:p>
        </p:txBody>
      </p:sp>
      <p:sp>
        <p:nvSpPr>
          <p:cNvPr id="4" name="Footer Placeholder 3">
            <a:extLst>
              <a:ext uri="{FF2B5EF4-FFF2-40B4-BE49-F238E27FC236}">
                <a16:creationId xmlns:a16="http://schemas.microsoft.com/office/drawing/2014/main" id="{651DFF5E-1FCE-4D0B-9C3C-DFF56FA60B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888C5E-30DE-4313-941B-B13D8B852C24}"/>
              </a:ext>
            </a:extLst>
          </p:cNvPr>
          <p:cNvSpPr>
            <a:spLocks noGrp="1"/>
          </p:cNvSpPr>
          <p:nvPr>
            <p:ph type="sldNum" sz="quarter" idx="12"/>
          </p:nvPr>
        </p:nvSpPr>
        <p:spPr/>
        <p:txBody>
          <a:bodyPr/>
          <a:lstStyle/>
          <a:p>
            <a:fld id="{34F20780-A907-0345-B398-BAA98349BEBE}" type="slidenum">
              <a:rPr lang="en-US" smtClean="0"/>
              <a:pPr/>
              <a:t>4</a:t>
            </a:fld>
            <a:endParaRPr lang="en-US"/>
          </a:p>
        </p:txBody>
      </p:sp>
      <p:pic>
        <p:nvPicPr>
          <p:cNvPr id="6" name="Picture 5">
            <a:extLst>
              <a:ext uri="{FF2B5EF4-FFF2-40B4-BE49-F238E27FC236}">
                <a16:creationId xmlns:a16="http://schemas.microsoft.com/office/drawing/2014/main" id="{C5A86CC4-53F5-4BE4-87B8-3E9C944A4F79}"/>
              </a:ext>
            </a:extLst>
          </p:cNvPr>
          <p:cNvPicPr>
            <a:picLocks noChangeAspect="1"/>
          </p:cNvPicPr>
          <p:nvPr/>
        </p:nvPicPr>
        <p:blipFill>
          <a:blip r:embed="rId3"/>
          <a:stretch>
            <a:fillRect/>
          </a:stretch>
        </p:blipFill>
        <p:spPr>
          <a:xfrm>
            <a:off x="-123825" y="-60325"/>
            <a:ext cx="9391650" cy="5203825"/>
          </a:xfrm>
          <a:prstGeom prst="rect">
            <a:avLst/>
          </a:prstGeom>
        </p:spPr>
      </p:pic>
      <p:sp>
        <p:nvSpPr>
          <p:cNvPr id="7" name="Rectangle 6">
            <a:extLst>
              <a:ext uri="{FF2B5EF4-FFF2-40B4-BE49-F238E27FC236}">
                <a16:creationId xmlns:a16="http://schemas.microsoft.com/office/drawing/2014/main" id="{D9164BA8-11D8-4B6E-9619-A59306321FB3}"/>
              </a:ext>
            </a:extLst>
          </p:cNvPr>
          <p:cNvSpPr/>
          <p:nvPr/>
        </p:nvSpPr>
        <p:spPr>
          <a:xfrm rot="20887066">
            <a:off x="22415" y="3624261"/>
            <a:ext cx="9475677" cy="400110"/>
          </a:xfrm>
          <a:prstGeom prst="rect">
            <a:avLst/>
          </a:prstGeom>
          <a:solidFill>
            <a:schemeClr val="bg1"/>
          </a:solidFill>
        </p:spPr>
        <p:txBody>
          <a:bodyPr wrap="square">
            <a:spAutoFit/>
          </a:bodyPr>
          <a:lstStyle/>
          <a:p>
            <a:r>
              <a:rPr lang="en-GB" altLang="en-US" sz="2000" b="1" dirty="0">
                <a:latin typeface="Arial" panose="020B0604020202020204" pitchFamily="34" charset="0"/>
                <a:ea typeface="ＭＳ Ｐゴシック" panose="020B0600070205080204" pitchFamily="34" charset="-128"/>
                <a:cs typeface="Arial" panose="020B0604020202020204" pitchFamily="34" charset="0"/>
              </a:rPr>
              <a:t>…being more of a coach who helps the referee perform better in the future…</a:t>
            </a:r>
          </a:p>
        </p:txBody>
      </p:sp>
      <p:sp>
        <p:nvSpPr>
          <p:cNvPr id="8" name="Rectangle 7">
            <a:extLst>
              <a:ext uri="{FF2B5EF4-FFF2-40B4-BE49-F238E27FC236}">
                <a16:creationId xmlns:a16="http://schemas.microsoft.com/office/drawing/2014/main" id="{3B7D46A9-F7B0-40E4-9AFA-CC0E30C9731B}"/>
              </a:ext>
            </a:extLst>
          </p:cNvPr>
          <p:cNvSpPr/>
          <p:nvPr/>
        </p:nvSpPr>
        <p:spPr>
          <a:xfrm rot="20897401">
            <a:off x="2902650" y="413539"/>
            <a:ext cx="1777084" cy="830997"/>
          </a:xfrm>
          <a:prstGeom prst="rect">
            <a:avLst/>
          </a:prstGeom>
          <a:solidFill>
            <a:schemeClr val="bg1"/>
          </a:solidFill>
        </p:spPr>
        <p:txBody>
          <a:bodyPr wrap="square">
            <a:spAutoFit/>
          </a:bodyPr>
          <a:lstStyle/>
          <a:p>
            <a:pPr algn="ctr"/>
            <a:r>
              <a:rPr lang="en-GB" altLang="en-US" sz="2400" b="1" dirty="0">
                <a:latin typeface="Arial" panose="020B0604020202020204" pitchFamily="34" charset="0"/>
                <a:ea typeface="ＭＳ Ｐゴシック" panose="020B0600070205080204" pitchFamily="34" charset="-128"/>
                <a:cs typeface="Arial" panose="020B0604020202020204" pitchFamily="34" charset="0"/>
              </a:rPr>
              <a:t>Referee</a:t>
            </a:r>
          </a:p>
          <a:p>
            <a:pPr algn="ctr"/>
            <a:r>
              <a:rPr lang="en-GB" altLang="en-US" sz="2400" b="1" dirty="0">
                <a:latin typeface="Arial" panose="020B0604020202020204" pitchFamily="34" charset="0"/>
                <a:ea typeface="ＭＳ Ｐゴシック" panose="020B0600070205080204" pitchFamily="34" charset="-128"/>
                <a:cs typeface="Arial" panose="020B0604020202020204" pitchFamily="34" charset="0"/>
              </a:rPr>
              <a:t>Assessor</a:t>
            </a:r>
          </a:p>
        </p:txBody>
      </p:sp>
    </p:spTree>
    <p:extLst>
      <p:ext uri="{BB962C8B-B14F-4D97-AF65-F5344CB8AC3E}">
        <p14:creationId xmlns:p14="http://schemas.microsoft.com/office/powerpoint/2010/main" val="4183759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151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02141"/>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en-GB" altLang="en-US" sz="3200" b="1" dirty="0">
                <a:solidFill>
                  <a:schemeClr val="bg1"/>
                </a:solidFill>
              </a:rPr>
              <a:t>Role of the Assessor</a:t>
            </a:r>
          </a:p>
        </p:txBody>
      </p:sp>
      <p:sp>
        <p:nvSpPr>
          <p:cNvPr id="8" name="Rectangle 3">
            <a:extLst>
              <a:ext uri="{FF2B5EF4-FFF2-40B4-BE49-F238E27FC236}">
                <a16:creationId xmlns:a16="http://schemas.microsoft.com/office/drawing/2014/main" id="{5B4CB982-BAE9-4916-A0F6-78A255D4D80E}"/>
              </a:ext>
            </a:extLst>
          </p:cNvPr>
          <p:cNvSpPr txBox="1">
            <a:spLocks noChangeArrowheads="1"/>
          </p:cNvSpPr>
          <p:nvPr/>
        </p:nvSpPr>
        <p:spPr bwMode="auto">
          <a:xfrm>
            <a:off x="360727" y="1391885"/>
            <a:ext cx="8229600" cy="3394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altLang="en-US" sz="2400" i="1" dirty="0">
                <a:latin typeface="Arial" panose="020B0604020202020204" pitchFamily="34" charset="0"/>
                <a:ea typeface="ＭＳ Ｐゴシック" panose="020B0600070205080204" pitchFamily="34" charset="-128"/>
                <a:cs typeface="Arial" panose="020B0604020202020204" pitchFamily="34" charset="0"/>
              </a:rPr>
              <a:t>It is easy to find faults, but not so easy to give advice as to how to improve performance</a:t>
            </a:r>
          </a:p>
          <a:p>
            <a:endParaRPr lang="en-GB" altLang="en-US" sz="2400" i="1" dirty="0">
              <a:latin typeface="Arial" panose="020B0604020202020204" pitchFamily="34" charset="0"/>
              <a:ea typeface="ＭＳ Ｐゴシック" panose="020B0600070205080204" pitchFamily="34" charset="-128"/>
              <a:cs typeface="Arial" panose="020B0604020202020204" pitchFamily="34" charset="0"/>
            </a:endParaRPr>
          </a:p>
          <a:p>
            <a:r>
              <a:rPr lang="en-GB" altLang="en-US" sz="2400" i="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…don’t be fault finders - be </a:t>
            </a:r>
            <a:r>
              <a:rPr lang="en-GB" altLang="en-US" sz="2400" b="1" i="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performance influencers</a:t>
            </a:r>
            <a:r>
              <a:rPr lang="en-GB" altLang="en-US" sz="2400" i="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a:t>
            </a:r>
          </a:p>
          <a:p>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66262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02141"/>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en-GB" altLang="en-US" sz="3200" b="1" dirty="0">
                <a:solidFill>
                  <a:schemeClr val="bg1"/>
                </a:solidFill>
              </a:rPr>
              <a:t>Role of the Assessor</a:t>
            </a:r>
          </a:p>
        </p:txBody>
      </p:sp>
      <p:pic>
        <p:nvPicPr>
          <p:cNvPr id="3" name="Picture 2">
            <a:extLst>
              <a:ext uri="{FF2B5EF4-FFF2-40B4-BE49-F238E27FC236}">
                <a16:creationId xmlns:a16="http://schemas.microsoft.com/office/drawing/2014/main" id="{B3679D74-65F8-4088-9FEE-3E9BDCCDBC21}"/>
              </a:ext>
            </a:extLst>
          </p:cNvPr>
          <p:cNvPicPr>
            <a:picLocks noChangeAspect="1"/>
          </p:cNvPicPr>
          <p:nvPr/>
        </p:nvPicPr>
        <p:blipFill>
          <a:blip r:embed="rId3"/>
          <a:stretch>
            <a:fillRect/>
          </a:stretch>
        </p:blipFill>
        <p:spPr>
          <a:xfrm>
            <a:off x="1798113" y="917530"/>
            <a:ext cx="5866272" cy="4225970"/>
          </a:xfrm>
          <a:prstGeom prst="rect">
            <a:avLst/>
          </a:prstGeom>
        </p:spPr>
      </p:pic>
      <p:pic>
        <p:nvPicPr>
          <p:cNvPr id="5" name="Picture 4">
            <a:extLst>
              <a:ext uri="{FF2B5EF4-FFF2-40B4-BE49-F238E27FC236}">
                <a16:creationId xmlns:a16="http://schemas.microsoft.com/office/drawing/2014/main" id="{FE8CEB9F-FABD-41F7-B359-B1FD3DFE4A5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736" b="71125" l="9957" r="90476">
                        <a14:foregroundMark x1="17605" y1="60942" x2="30159" y2="68237"/>
                        <a14:foregroundMark x1="30159" y1="68237" x2="28427" y2="67781"/>
                        <a14:foregroundMark x1="71717" y1="10942" x2="72439" y2="6231"/>
                        <a14:foregroundMark x1="79365" y1="62158" x2="65079" y2="65502"/>
                        <a14:foregroundMark x1="65079" y1="65502" x2="79365" y2="63830"/>
                        <a14:foregroundMark x1="79365" y1="63830" x2="67821" y2="63678"/>
                        <a14:foregroundMark x1="46320" y1="68541" x2="63059" y2="63222"/>
                        <a14:foregroundMark x1="63059" y1="63222" x2="59740" y2="69301"/>
                        <a14:foregroundMark x1="38961" y1="14742" x2="48341" y2="25836"/>
                        <a14:foregroundMark x1="48341" y1="25836" x2="48341" y2="26140"/>
                        <a14:foregroundMark x1="43534" y1="12893" x2="44733" y2="17629"/>
                        <a14:foregroundMark x1="45310" y1="14286" x2="46320" y2="17629"/>
                        <a14:foregroundMark x1="68543" y1="2736" x2="74315" y2="4559"/>
                        <a14:foregroundMark x1="49639" y1="36018" x2="51515" y2="41641"/>
                        <a14:foregroundMark x1="79654" y1="62310" x2="66089" y2="68845"/>
                        <a14:foregroundMark x1="66089" y1="68845" x2="80087" y2="65046"/>
                        <a14:foregroundMark x1="80087" y1="65046" x2="72583" y2="67021"/>
                        <a14:foregroundMark x1="17316" y1="68541" x2="31890" y2="70821"/>
                        <a14:foregroundMark x1="31890" y1="70821" x2="27850" y2="69757"/>
                        <a14:foregroundMark x1="73304" y1="68541" x2="47330" y2="68997"/>
                        <a14:foregroundMark x1="65224" y1="67629" x2="80808" y2="67629"/>
                        <a14:foregroundMark x1="80808" y1="67629" x2="79076" y2="67325"/>
                        <a14:foregroundMark x1="84848" y1="65653" x2="70707" y2="70821"/>
                        <a14:foregroundMark x1="70707" y1="70821" x2="35354" y2="69605"/>
                        <a14:foregroundMark x1="32756" y1="72644" x2="16739" y2="71125"/>
                        <a14:foregroundMark x1="16739" y1="71125" x2="17316" y2="66869"/>
                        <a14:foregroundMark x1="86147" y1="67629" x2="71573" y2="69757"/>
                        <a14:foregroundMark x1="71573" y1="69757" x2="78211" y2="70213"/>
                        <a14:foregroundMark x1="90476" y1="69757" x2="88023" y2="69605"/>
                        <a14:backgroundMark x1="43579" y1="10030" x2="43579" y2="11702"/>
                        <a14:backgroundMark x1="43001" y1="10334" x2="41847" y2="11246"/>
                      </a14:backgroundRemoval>
                    </a14:imgEffect>
                  </a14:imgLayer>
                </a14:imgProps>
              </a:ext>
            </a:extLst>
          </a:blip>
          <a:srcRect b="29569"/>
          <a:stretch/>
        </p:blipFill>
        <p:spPr>
          <a:xfrm>
            <a:off x="2876166" y="2773196"/>
            <a:ext cx="3391668" cy="2268163"/>
          </a:xfrm>
          <a:prstGeom prst="rect">
            <a:avLst/>
          </a:prstGeom>
        </p:spPr>
      </p:pic>
    </p:spTree>
    <p:extLst>
      <p:ext uri="{BB962C8B-B14F-4D97-AF65-F5344CB8AC3E}">
        <p14:creationId xmlns:p14="http://schemas.microsoft.com/office/powerpoint/2010/main" val="33927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02141"/>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en-GB" altLang="en-US" sz="3200" b="1" dirty="0">
                <a:solidFill>
                  <a:schemeClr val="bg1"/>
                </a:solidFill>
              </a:rPr>
              <a:t>Role of the Assessor</a:t>
            </a:r>
          </a:p>
        </p:txBody>
      </p:sp>
      <p:pic>
        <p:nvPicPr>
          <p:cNvPr id="2" name="Picture 1">
            <a:extLst>
              <a:ext uri="{FF2B5EF4-FFF2-40B4-BE49-F238E27FC236}">
                <a16:creationId xmlns:a16="http://schemas.microsoft.com/office/drawing/2014/main" id="{5E9070ED-5FCC-4CC0-965E-C89E389D000E}"/>
              </a:ext>
            </a:extLst>
          </p:cNvPr>
          <p:cNvPicPr>
            <a:picLocks noChangeAspect="1"/>
          </p:cNvPicPr>
          <p:nvPr/>
        </p:nvPicPr>
        <p:blipFill>
          <a:blip r:embed="rId3"/>
          <a:stretch>
            <a:fillRect/>
          </a:stretch>
        </p:blipFill>
        <p:spPr>
          <a:xfrm>
            <a:off x="1254329" y="879454"/>
            <a:ext cx="6959116" cy="3960459"/>
          </a:xfrm>
          <a:prstGeom prst="rect">
            <a:avLst/>
          </a:prstGeom>
        </p:spPr>
      </p:pic>
    </p:spTree>
    <p:extLst>
      <p:ext uri="{BB962C8B-B14F-4D97-AF65-F5344CB8AC3E}">
        <p14:creationId xmlns:p14="http://schemas.microsoft.com/office/powerpoint/2010/main" val="737260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3DD70-1DA8-4E3C-B749-55450210FC62}"/>
              </a:ext>
            </a:extLst>
          </p:cNvPr>
          <p:cNvSpPr>
            <a:spLocks noGrp="1"/>
          </p:cNvSpPr>
          <p:nvPr>
            <p:ph type="title"/>
          </p:nvPr>
        </p:nvSpPr>
        <p:spPr/>
        <p:txBody>
          <a:bodyPr>
            <a:normAutofit/>
          </a:bodyPr>
          <a:lstStyle/>
          <a:p>
            <a:r>
              <a:rPr lang="en-GB" sz="3200" b="1" dirty="0"/>
              <a:t>AFC Assessment Scheme</a:t>
            </a:r>
          </a:p>
        </p:txBody>
      </p:sp>
      <p:sp>
        <p:nvSpPr>
          <p:cNvPr id="3" name="Date Placeholder 2">
            <a:extLst>
              <a:ext uri="{FF2B5EF4-FFF2-40B4-BE49-F238E27FC236}">
                <a16:creationId xmlns:a16="http://schemas.microsoft.com/office/drawing/2014/main" id="{A9434357-0B25-4F4A-B3D2-339B1ED5212B}"/>
              </a:ext>
            </a:extLst>
          </p:cNvPr>
          <p:cNvSpPr>
            <a:spLocks noGrp="1"/>
          </p:cNvSpPr>
          <p:nvPr>
            <p:ph type="dt" sz="half" idx="10"/>
          </p:nvPr>
        </p:nvSpPr>
        <p:spPr/>
        <p:txBody>
          <a:bodyPr/>
          <a:lstStyle/>
          <a:p>
            <a:fld id="{4C97856C-8E15-473D-8FD5-FE7FABF04E19}" type="datetime1">
              <a:rPr lang="en-US" smtClean="0"/>
              <a:t>2/7/2018</a:t>
            </a:fld>
            <a:endParaRPr lang="en-US"/>
          </a:p>
        </p:txBody>
      </p:sp>
      <p:sp>
        <p:nvSpPr>
          <p:cNvPr id="4" name="Footer Placeholder 3">
            <a:extLst>
              <a:ext uri="{FF2B5EF4-FFF2-40B4-BE49-F238E27FC236}">
                <a16:creationId xmlns:a16="http://schemas.microsoft.com/office/drawing/2014/main" id="{634FE20B-6566-4E12-8DBF-D39E25FBAF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C068E7-C7D5-4052-97EF-6D5933D80AAD}"/>
              </a:ext>
            </a:extLst>
          </p:cNvPr>
          <p:cNvSpPr>
            <a:spLocks noGrp="1"/>
          </p:cNvSpPr>
          <p:nvPr>
            <p:ph type="sldNum" sz="quarter" idx="12"/>
          </p:nvPr>
        </p:nvSpPr>
        <p:spPr/>
        <p:txBody>
          <a:bodyPr/>
          <a:lstStyle/>
          <a:p>
            <a:fld id="{34F20780-A907-0345-B398-BAA98349BEBE}" type="slidenum">
              <a:rPr lang="en-US" smtClean="0"/>
              <a:pPr/>
              <a:t>9</a:t>
            </a:fld>
            <a:endParaRPr lang="en-US"/>
          </a:p>
        </p:txBody>
      </p:sp>
      <p:sp>
        <p:nvSpPr>
          <p:cNvPr id="6" name="Rectangle 5">
            <a:extLst>
              <a:ext uri="{FF2B5EF4-FFF2-40B4-BE49-F238E27FC236}">
                <a16:creationId xmlns:a16="http://schemas.microsoft.com/office/drawing/2014/main" id="{87AF674E-3B25-4BFA-9D84-B7891F037DA3}"/>
              </a:ext>
            </a:extLst>
          </p:cNvPr>
          <p:cNvSpPr/>
          <p:nvPr/>
        </p:nvSpPr>
        <p:spPr>
          <a:xfrm>
            <a:off x="192866" y="1514546"/>
            <a:ext cx="8443608" cy="2308324"/>
          </a:xfrm>
          <a:prstGeom prst="rect">
            <a:avLst/>
          </a:prstGeom>
        </p:spPr>
        <p:txBody>
          <a:bodyPr wrap="square">
            <a:spAutoFit/>
          </a:bodyPr>
          <a:lstStyle/>
          <a:p>
            <a:pPr marL="0" lvl="1" indent="-285750">
              <a:lnSpc>
                <a:spcPct val="150000"/>
              </a:lnSpc>
              <a:buFont typeface="Arial" panose="020B0604020202020204" pitchFamily="34" charset="0"/>
              <a:buChar char="•"/>
            </a:pPr>
            <a:r>
              <a:rPr lang="en-GB" altLang="en-US" sz="3200" b="1" dirty="0">
                <a:solidFill>
                  <a:srgbClr val="FF0000"/>
                </a:solidFill>
              </a:rPr>
              <a:t>A</a:t>
            </a:r>
            <a:r>
              <a:rPr lang="en-GB" altLang="en-US" sz="2400" b="1" dirty="0">
                <a:solidFill>
                  <a:srgbClr val="FF0000"/>
                </a:solidFill>
              </a:rPr>
              <a:t>DDS VALUE </a:t>
            </a:r>
            <a:r>
              <a:rPr lang="en-GB" altLang="en-US" sz="2400" dirty="0"/>
              <a:t>from the assessor</a:t>
            </a:r>
          </a:p>
          <a:p>
            <a:pPr marL="0" lvl="1" indent="-285750">
              <a:lnSpc>
                <a:spcPct val="150000"/>
              </a:lnSpc>
              <a:buFont typeface="Arial" panose="020B0604020202020204" pitchFamily="34" charset="0"/>
              <a:buChar char="•"/>
            </a:pPr>
            <a:r>
              <a:rPr lang="en-GB" altLang="en-US" sz="3200" b="1" dirty="0">
                <a:solidFill>
                  <a:srgbClr val="FF0000"/>
                </a:solidFill>
              </a:rPr>
              <a:t>G</a:t>
            </a:r>
            <a:r>
              <a:rPr lang="en-GB" altLang="en-US" sz="2400" b="1" dirty="0">
                <a:solidFill>
                  <a:srgbClr val="FF0000"/>
                </a:solidFill>
              </a:rPr>
              <a:t>AINS VALUE </a:t>
            </a:r>
            <a:r>
              <a:rPr lang="en-GB" altLang="en-US" sz="2400" dirty="0"/>
              <a:t>for the referees</a:t>
            </a:r>
          </a:p>
          <a:p>
            <a:pPr marL="0" lvl="1" indent="-285750">
              <a:lnSpc>
                <a:spcPct val="150000"/>
              </a:lnSpc>
              <a:buFont typeface="Arial" panose="020B0604020202020204" pitchFamily="34" charset="0"/>
              <a:buChar char="•"/>
            </a:pPr>
            <a:r>
              <a:rPr lang="en-GB" altLang="en-US" sz="3200" b="1" dirty="0">
                <a:solidFill>
                  <a:srgbClr val="FF0000"/>
                </a:solidFill>
              </a:rPr>
              <a:t>E</a:t>
            </a:r>
            <a:r>
              <a:rPr lang="en-GB" altLang="en-US" sz="2400" b="1" dirty="0">
                <a:solidFill>
                  <a:srgbClr val="FF0000"/>
                </a:solidFill>
              </a:rPr>
              <a:t>NHANCES VALUE </a:t>
            </a:r>
            <a:r>
              <a:rPr lang="en-GB" altLang="en-US" sz="2400" dirty="0"/>
              <a:t>for AFC</a:t>
            </a:r>
          </a:p>
        </p:txBody>
      </p:sp>
      <p:pic>
        <p:nvPicPr>
          <p:cNvPr id="7" name="Picture 6">
            <a:extLst>
              <a:ext uri="{FF2B5EF4-FFF2-40B4-BE49-F238E27FC236}">
                <a16:creationId xmlns:a16="http://schemas.microsoft.com/office/drawing/2014/main" id="{0DE437CB-C8EE-4ECA-8055-2DB9F6588C50}"/>
              </a:ext>
            </a:extLst>
          </p:cNvPr>
          <p:cNvPicPr>
            <a:picLocks noChangeAspect="1"/>
          </p:cNvPicPr>
          <p:nvPr/>
        </p:nvPicPr>
        <p:blipFill>
          <a:blip r:embed="rId3"/>
          <a:stretch>
            <a:fillRect/>
          </a:stretch>
        </p:blipFill>
        <p:spPr>
          <a:xfrm>
            <a:off x="5624253" y="901908"/>
            <a:ext cx="2777144" cy="4165716"/>
          </a:xfrm>
          <a:prstGeom prst="rect">
            <a:avLst/>
          </a:prstGeom>
        </p:spPr>
      </p:pic>
    </p:spTree>
    <p:extLst>
      <p:ext uri="{BB962C8B-B14F-4D97-AF65-F5344CB8AC3E}">
        <p14:creationId xmlns:p14="http://schemas.microsoft.com/office/powerpoint/2010/main" val="279035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GUID" val="3ea4dc25-d9a1-4567-9952-9b91c2fec0f2"/>
</p:tagLst>
</file>

<file path=ppt/theme/theme1.xml><?xml version="1.0" encoding="utf-8"?>
<a:theme xmlns:a="http://schemas.openxmlformats.org/drawingml/2006/main" name="Committe Meeting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1055</Words>
  <Application>Microsoft Office PowerPoint</Application>
  <PresentationFormat>On-screen Show (16:9)</PresentationFormat>
  <Paragraphs>135</Paragraphs>
  <Slides>26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ＭＳ Ｐゴシック</vt:lpstr>
      <vt:lpstr>Arial</vt:lpstr>
      <vt:lpstr>Calibri</vt:lpstr>
      <vt:lpstr>Gill Sans MT</vt:lpstr>
      <vt:lpstr>Times New Roman</vt:lpstr>
      <vt:lpstr>Committe Meeting Theme</vt:lpstr>
      <vt:lpstr>Consistency in Development Essential psychology for assessors</vt:lpstr>
      <vt:lpstr>Learning Outcomes</vt:lpstr>
      <vt:lpstr>PowerPoint Presentation</vt:lpstr>
      <vt:lpstr>PowerPoint Presentation</vt:lpstr>
      <vt:lpstr>PowerPoint Presentation</vt:lpstr>
      <vt:lpstr>Role of the Assessor</vt:lpstr>
      <vt:lpstr>Role of the Assessor</vt:lpstr>
      <vt:lpstr>Role of the Assessor</vt:lpstr>
      <vt:lpstr>AFC Assessment Scheme</vt:lpstr>
      <vt:lpstr>PowerPoint Presentation</vt:lpstr>
      <vt:lpstr>PowerPoint Presentation</vt:lpstr>
      <vt:lpstr>Group Exercise</vt:lpstr>
      <vt:lpstr>How do we prioritise feedback?</vt:lpstr>
      <vt:lpstr>How do we prioritise feedback?</vt:lpstr>
      <vt:lpstr>Prioritising your feedback</vt:lpstr>
      <vt:lpstr>Common mistakes in the report</vt:lpstr>
      <vt:lpstr>PowerPoint Presentation</vt:lpstr>
      <vt:lpstr>PowerPoint Presentation</vt:lpstr>
      <vt:lpstr>PowerPoint Presentation</vt:lpstr>
      <vt:lpstr>PowerPoint Presentation</vt:lpstr>
      <vt:lpstr>Assessment Guidelines – Advice</vt:lpstr>
      <vt:lpstr>Assessment Guidelines – Advice</vt:lpstr>
      <vt:lpstr>PowerPoint Presentation</vt:lpstr>
      <vt:lpstr>PowerPoint Presentation</vt:lpstr>
      <vt:lpstr>PowerPoint Presentation</vt:lpstr>
      <vt:lpstr>Thank you</vt:lpstr>
    </vt:vector>
  </TitlesOfParts>
  <Company>afc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&amp; COMMUNICATIONS</dc:title>
  <dc:creator>Tasha Azizam</dc:creator>
  <cp:lastModifiedBy>Ray Olivier</cp:lastModifiedBy>
  <cp:revision>165</cp:revision>
  <cp:lastPrinted>2014-07-25T08:47:40Z</cp:lastPrinted>
  <dcterms:created xsi:type="dcterms:W3CDTF">2016-03-25T09:16:06Z</dcterms:created>
  <dcterms:modified xsi:type="dcterms:W3CDTF">2018-02-07T02:34:56Z</dcterms:modified>
</cp:coreProperties>
</file>